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2" r:id="rId3"/>
    <p:sldId id="276" r:id="rId4"/>
    <p:sldId id="277" r:id="rId5"/>
    <p:sldId id="278" r:id="rId6"/>
    <p:sldId id="284" r:id="rId7"/>
    <p:sldId id="288" r:id="rId8"/>
    <p:sldId id="281" r:id="rId9"/>
    <p:sldId id="283" r:id="rId10"/>
    <p:sldId id="289" r:id="rId11"/>
    <p:sldId id="291" r:id="rId12"/>
    <p:sldId id="286" r:id="rId13"/>
    <p:sldId id="294" r:id="rId14"/>
    <p:sldId id="285" r:id="rId15"/>
    <p:sldId id="292" r:id="rId16"/>
    <p:sldId id="293" r:id="rId17"/>
    <p:sldId id="280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660033"/>
    <a:srgbClr val="FFFFFF"/>
    <a:srgbClr val="F0A334"/>
    <a:srgbClr val="232461"/>
    <a:srgbClr val="FFF0DC"/>
    <a:srgbClr val="8E96CD"/>
    <a:srgbClr val="2E3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8" autoAdjust="0"/>
    <p:restoredTop sz="94622" autoAdjust="0"/>
  </p:normalViewPr>
  <p:slideViewPr>
    <p:cSldViewPr snapToGrid="0" snapToObjects="1">
      <p:cViewPr varScale="1">
        <p:scale>
          <a:sx n="108" d="100"/>
          <a:sy n="108" d="100"/>
        </p:scale>
        <p:origin x="630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rbo\Desktop\Vyduno%20skaiciavimai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rbo\Desktop\Vyduno%20skaiciavimai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rbo\Desktop\Vyduno%20skaiciavimai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rbo\Desktop\Vyduno%20skaiciavimai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rbo\Desktop\Vyduno%20skaiciavimai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rbo\Desktop\Vyduno%20skaiciavima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2022-2023 m.m.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dLbl>
              <c:idx val="0"/>
              <c:layout>
                <c:manualLayout>
                  <c:x val="3.9039416636646666E-2"/>
                  <c:y val="-4.5955050894314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8D-44D1-A931-0D7AB1561013}"/>
                </c:ext>
              </c:extLst>
            </c:dLbl>
            <c:dLbl>
              <c:idx val="1"/>
              <c:layout>
                <c:manualLayout>
                  <c:x val="3.5321376956966036E-2"/>
                  <c:y val="-5.2520058164930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8D-44D1-A931-0D7AB156101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Mokinių, pasitikrinę sveikatą, dalis (proc.)</c:v>
                </c:pt>
                <c:pt idx="1">
                  <c:v>Mokinių, nepasitikrinę sveikatą, dalis (proc.)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80.5</c:v>
                </c:pt>
                <c:pt idx="1">
                  <c:v>19.5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8D-44D1-A931-0D7AB156101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2023-2024 m.m.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885297597604764E-2"/>
                  <c:y val="-4.9237554529622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8D-44D1-A931-0D7AB1561013}"/>
                </c:ext>
              </c:extLst>
            </c:dLbl>
            <c:dLbl>
              <c:idx val="1"/>
              <c:layout>
                <c:manualLayout>
                  <c:x val="2.9744317437445079E-2"/>
                  <c:y val="-5.5802561800238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8D-44D1-A931-0D7AB156101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Mokinių, pasitikrinę sveikatą, dalis (proc.)</c:v>
                </c:pt>
                <c:pt idx="1">
                  <c:v>Mokinių, nepasitikrinę sveikatą, dalis (proc.)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81.7</c:v>
                </c:pt>
                <c:pt idx="1">
                  <c:v>18.3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58D-44D1-A931-0D7AB15610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101602816"/>
        <c:axId val="101604352"/>
        <c:axId val="0"/>
      </c:bar3DChart>
      <c:catAx>
        <c:axId val="1016028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01604352"/>
        <c:crosses val="autoZero"/>
        <c:auto val="1"/>
        <c:lblAlgn val="ctr"/>
        <c:lblOffset val="100"/>
        <c:noMultiLvlLbl val="0"/>
      </c:catAx>
      <c:valAx>
        <c:axId val="1016043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0160281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/>
          </a:solidFill>
          <a:latin typeface="Times New Roman" pitchFamily="18" charset="0"/>
          <a:cs typeface="Times New Roman" pitchFamily="18" charset="0"/>
        </a:defRPr>
      </a:pPr>
      <a:endParaRPr lang="lt-L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2022-2023 m.m.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Sheet2!$A$2:$A$5</c:f>
              <c:strCache>
                <c:ptCount val="4"/>
                <c:pt idx="0">
                  <c:v>Vaikai, kurie gali dalyauti ugdymo veikloje be jokių apribojimų, dalis (proc.)</c:v>
                </c:pt>
                <c:pt idx="1">
                  <c:v>Vaikų, kuriems yra nurodytos bendrosios rekomenadcijos, dalis (proc.)</c:v>
                </c:pt>
                <c:pt idx="2">
                  <c:v>Vaikų, kuriems yra nurodytos spec. rekomendacijos, dalis (proc.)</c:v>
                </c:pt>
                <c:pt idx="3">
                  <c:v>Vaikų, kuriems yra pritaikytas maitinimas, dalis (proc.)</c:v>
                </c:pt>
              </c:strCache>
            </c:strRef>
          </c:cat>
          <c:val>
            <c:numRef>
              <c:f>Sheet2!$B$2:$B$5</c:f>
              <c:numCache>
                <c:formatCode>General</c:formatCode>
                <c:ptCount val="4"/>
                <c:pt idx="0">
                  <c:v>88.2</c:v>
                </c:pt>
                <c:pt idx="1">
                  <c:v>11.8</c:v>
                </c:pt>
                <c:pt idx="2">
                  <c:v>2.5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84-423B-9FDC-E7172BDAF690}"/>
            </c:ext>
          </c:extLst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2023-2024 m.m.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Sheet2!$A$2:$A$5</c:f>
              <c:strCache>
                <c:ptCount val="4"/>
                <c:pt idx="0">
                  <c:v>Vaikai, kurie gali dalyauti ugdymo veikloje be jokių apribojimų, dalis (proc.)</c:v>
                </c:pt>
                <c:pt idx="1">
                  <c:v>Vaikų, kuriems yra nurodytos bendrosios rekomenadcijos, dalis (proc.)</c:v>
                </c:pt>
                <c:pt idx="2">
                  <c:v>Vaikų, kuriems yra nurodytos spec. rekomendacijos, dalis (proc.)</c:v>
                </c:pt>
                <c:pt idx="3">
                  <c:v>Vaikų, kuriems yra pritaikytas maitinimas, dalis (proc.)</c:v>
                </c:pt>
              </c:strCache>
            </c:strRef>
          </c:cat>
          <c:val>
            <c:numRef>
              <c:f>Sheet2!$C$2:$C$5</c:f>
              <c:numCache>
                <c:formatCode>General</c:formatCode>
                <c:ptCount val="4"/>
                <c:pt idx="0">
                  <c:v>88</c:v>
                </c:pt>
                <c:pt idx="1">
                  <c:v>11.9</c:v>
                </c:pt>
                <c:pt idx="2">
                  <c:v>4.4000000000000004</c:v>
                </c:pt>
                <c:pt idx="3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84-423B-9FDC-E7172BDAF6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100768000"/>
        <c:axId val="100777984"/>
        <c:axId val="0"/>
      </c:bar3DChart>
      <c:catAx>
        <c:axId val="10076800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100777984"/>
        <c:crosses val="autoZero"/>
        <c:auto val="1"/>
        <c:lblAlgn val="ctr"/>
        <c:lblOffset val="100"/>
        <c:noMultiLvlLbl val="0"/>
      </c:catAx>
      <c:valAx>
        <c:axId val="100777984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0076800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/>
          </a:solidFill>
          <a:latin typeface="Times New Roman" pitchFamily="18" charset="0"/>
          <a:cs typeface="Times New Roman" pitchFamily="18" charset="0"/>
        </a:defRPr>
      </a:pPr>
      <a:endParaRPr lang="lt-L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71766459260395E-2"/>
          <c:y val="7.5178024757087722E-2"/>
          <c:w val="0.85220183699588792"/>
          <c:h val="0.82851390922401169"/>
        </c:manualLayout>
      </c:layout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2022-2023 m.m.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Sheet3!$A$2:$A$5</c:f>
              <c:strCache>
                <c:ptCount val="4"/>
                <c:pt idx="0">
                  <c:v>Nutukimas</c:v>
                </c:pt>
                <c:pt idx="1">
                  <c:v>Antsvoris</c:v>
                </c:pt>
                <c:pt idx="2">
                  <c:v>Normalus</c:v>
                </c:pt>
                <c:pt idx="3">
                  <c:v>Per mažas</c:v>
                </c:pt>
              </c:strCache>
            </c:strRef>
          </c:cat>
          <c:val>
            <c:numRef>
              <c:f>Sheet3!$B$2:$B$5</c:f>
              <c:numCache>
                <c:formatCode>General</c:formatCode>
                <c:ptCount val="4"/>
                <c:pt idx="0">
                  <c:v>3.9</c:v>
                </c:pt>
                <c:pt idx="1">
                  <c:v>14.2</c:v>
                </c:pt>
                <c:pt idx="2">
                  <c:v>69</c:v>
                </c:pt>
                <c:pt idx="3">
                  <c:v>12.9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B7-4962-8F05-9FA0BB700C6E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2023-2024 m.m.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Sheet3!$A$2:$A$5</c:f>
              <c:strCache>
                <c:ptCount val="4"/>
                <c:pt idx="0">
                  <c:v>Nutukimas</c:v>
                </c:pt>
                <c:pt idx="1">
                  <c:v>Antsvoris</c:v>
                </c:pt>
                <c:pt idx="2">
                  <c:v>Normalus</c:v>
                </c:pt>
                <c:pt idx="3">
                  <c:v>Per mažas</c:v>
                </c:pt>
              </c:strCache>
            </c:strRef>
          </c:cat>
          <c:val>
            <c:numRef>
              <c:f>Sheet3!$C$2:$C$5</c:f>
              <c:numCache>
                <c:formatCode>General</c:formatCode>
                <c:ptCount val="4"/>
                <c:pt idx="0">
                  <c:v>3.8</c:v>
                </c:pt>
                <c:pt idx="1">
                  <c:v>13</c:v>
                </c:pt>
                <c:pt idx="2">
                  <c:v>69</c:v>
                </c:pt>
                <c:pt idx="3">
                  <c:v>14.2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B7-4962-8F05-9FA0BB700C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0892672"/>
        <c:axId val="100894208"/>
        <c:axId val="0"/>
      </c:bar3DChart>
      <c:catAx>
        <c:axId val="10089267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100894208"/>
        <c:crosses val="autoZero"/>
        <c:auto val="1"/>
        <c:lblAlgn val="ctr"/>
        <c:lblOffset val="100"/>
        <c:noMultiLvlLbl val="0"/>
      </c:catAx>
      <c:valAx>
        <c:axId val="10089420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089267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/>
          </a:solidFill>
          <a:latin typeface="Times New Roman" pitchFamily="18" charset="0"/>
          <a:cs typeface="Times New Roman" pitchFamily="18" charset="0"/>
        </a:defRPr>
      </a:pPr>
      <a:endParaRPr lang="lt-L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Sheet4!$B$1</c:f>
              <c:strCache>
                <c:ptCount val="1"/>
                <c:pt idx="0">
                  <c:v>2022-2023 m.m.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9.720062208398133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61-413E-A822-1DB54ACC2179}"/>
                </c:ext>
              </c:extLst>
            </c:dLbl>
            <c:dLbl>
              <c:idx val="3"/>
              <c:layout>
                <c:manualLayout>
                  <c:x val="1.296008294453084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61-413E-A822-1DB54ACC217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Sheet4!$A$2:$A$5</c:f>
              <c:strCache>
                <c:ptCount val="4"/>
                <c:pt idx="0">
                  <c:v>Atleisti</c:v>
                </c:pt>
                <c:pt idx="1">
                  <c:v>Specialioji</c:v>
                </c:pt>
                <c:pt idx="2">
                  <c:v>Parengiamoji</c:v>
                </c:pt>
                <c:pt idx="3">
                  <c:v>Pagrindinė</c:v>
                </c:pt>
              </c:strCache>
            </c:strRef>
          </c:cat>
          <c:val>
            <c:numRef>
              <c:f>Sheet4!$B$2:$B$5</c:f>
              <c:numCache>
                <c:formatCode>General</c:formatCode>
                <c:ptCount val="4"/>
                <c:pt idx="0">
                  <c:v>0.4</c:v>
                </c:pt>
                <c:pt idx="1">
                  <c:v>0.6</c:v>
                </c:pt>
                <c:pt idx="2">
                  <c:v>3.3</c:v>
                </c:pt>
                <c:pt idx="3">
                  <c:v>96.1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61-413E-A822-1DB54ACC2179}"/>
            </c:ext>
          </c:extLst>
        </c:ser>
        <c:ser>
          <c:idx val="1"/>
          <c:order val="1"/>
          <c:tx>
            <c:strRef>
              <c:f>Sheet4!$C$1</c:f>
              <c:strCache>
                <c:ptCount val="1"/>
                <c:pt idx="0">
                  <c:v>2023-2024 m.m.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1.296008294453084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761-413E-A822-1DB54ACC2179}"/>
                </c:ext>
              </c:extLst>
            </c:dLbl>
            <c:dLbl>
              <c:idx val="3"/>
              <c:layout>
                <c:manualLayout>
                  <c:x val="1.1340072576464489E-2"/>
                  <c:y val="-3.16246556772233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761-413E-A822-1DB54ACC217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Sheet4!$A$2:$A$5</c:f>
              <c:strCache>
                <c:ptCount val="4"/>
                <c:pt idx="0">
                  <c:v>Atleisti</c:v>
                </c:pt>
                <c:pt idx="1">
                  <c:v>Specialioji</c:v>
                </c:pt>
                <c:pt idx="2">
                  <c:v>Parengiamoji</c:v>
                </c:pt>
                <c:pt idx="3">
                  <c:v>Pagrindinė</c:v>
                </c:pt>
              </c:strCache>
            </c:strRef>
          </c:cat>
          <c:val>
            <c:numRef>
              <c:f>Sheet4!$C$2:$C$5</c:f>
              <c:numCache>
                <c:formatCode>General</c:formatCode>
                <c:ptCount val="4"/>
                <c:pt idx="0">
                  <c:v>0.7</c:v>
                </c:pt>
                <c:pt idx="1">
                  <c:v>0.8</c:v>
                </c:pt>
                <c:pt idx="2">
                  <c:v>3.6</c:v>
                </c:pt>
                <c:pt idx="3">
                  <c:v>95.6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761-413E-A822-1DB54ACC21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46113536"/>
        <c:axId val="46115072"/>
        <c:axId val="0"/>
      </c:bar3DChart>
      <c:catAx>
        <c:axId val="4611353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46115072"/>
        <c:crosses val="autoZero"/>
        <c:auto val="1"/>
        <c:lblAlgn val="ctr"/>
        <c:lblOffset val="100"/>
        <c:noMultiLvlLbl val="0"/>
      </c:catAx>
      <c:valAx>
        <c:axId val="46115072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4611353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/>
          </a:solidFill>
          <a:latin typeface="Times New Roman" pitchFamily="18" charset="0"/>
          <a:cs typeface="Times New Roman" pitchFamily="18" charset="0"/>
        </a:defRPr>
      </a:pPr>
      <a:endParaRPr lang="lt-LT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Sheet5!$B$1</c:f>
              <c:strCache>
                <c:ptCount val="1"/>
                <c:pt idx="0">
                  <c:v>2022-2023 m.m.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Sheet5!$A$2:$A$6</c:f>
              <c:strCache>
                <c:ptCount val="5"/>
                <c:pt idx="0">
                  <c:v>Mokinių, turinčių labai žemą bendrą (KPI+kpi) indeksą, dalis (%)</c:v>
                </c:pt>
                <c:pt idx="1">
                  <c:v>Mokinių, turinčių žemą bendrą (KPI+kpi) indeksą, dalis (%)</c:v>
                </c:pt>
                <c:pt idx="2">
                  <c:v>Mokinių, turinčių vidutinį bendrą (KPI+kpi) indeksą, dalis (%)</c:v>
                </c:pt>
                <c:pt idx="3">
                  <c:v>Mokinių, turinčių aukštą bendrą (KPI+kpi) indeksą, dalis (%)</c:v>
                </c:pt>
                <c:pt idx="4">
                  <c:v>Mokinių, turinčių labai aukštą bendrą (KPI+kpi) indeksą, dalis</c:v>
                </c:pt>
              </c:strCache>
            </c:strRef>
          </c:cat>
          <c:val>
            <c:numRef>
              <c:f>Sheet5!$B$2:$B$6</c:f>
              <c:numCache>
                <c:formatCode>General</c:formatCode>
                <c:ptCount val="5"/>
                <c:pt idx="0">
                  <c:v>39.799999999999997</c:v>
                </c:pt>
                <c:pt idx="1">
                  <c:v>11.8</c:v>
                </c:pt>
                <c:pt idx="2">
                  <c:v>22.3</c:v>
                </c:pt>
                <c:pt idx="3">
                  <c:v>11.2</c:v>
                </c:pt>
                <c:pt idx="4">
                  <c:v>14.9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C5-466D-A11E-D597E8C62954}"/>
            </c:ext>
          </c:extLst>
        </c:ser>
        <c:ser>
          <c:idx val="1"/>
          <c:order val="1"/>
          <c:tx>
            <c:strRef>
              <c:f>Sheet5!$C$1</c:f>
              <c:strCache>
                <c:ptCount val="1"/>
                <c:pt idx="0">
                  <c:v>2023-2024 m.m.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Sheet5!$A$2:$A$6</c:f>
              <c:strCache>
                <c:ptCount val="5"/>
                <c:pt idx="0">
                  <c:v>Mokinių, turinčių labai žemą bendrą (KPI+kpi) indeksą, dalis (%)</c:v>
                </c:pt>
                <c:pt idx="1">
                  <c:v>Mokinių, turinčių žemą bendrą (KPI+kpi) indeksą, dalis (%)</c:v>
                </c:pt>
                <c:pt idx="2">
                  <c:v>Mokinių, turinčių vidutinį bendrą (KPI+kpi) indeksą, dalis (%)</c:v>
                </c:pt>
                <c:pt idx="3">
                  <c:v>Mokinių, turinčių aukštą bendrą (KPI+kpi) indeksą, dalis (%)</c:v>
                </c:pt>
                <c:pt idx="4">
                  <c:v>Mokinių, turinčių labai aukštą bendrą (KPI+kpi) indeksą, dalis</c:v>
                </c:pt>
              </c:strCache>
            </c:strRef>
          </c:cat>
          <c:val>
            <c:numRef>
              <c:f>Sheet5!$C$2:$C$6</c:f>
              <c:numCache>
                <c:formatCode>General</c:formatCode>
                <c:ptCount val="5"/>
                <c:pt idx="0">
                  <c:v>39.700000000000003</c:v>
                </c:pt>
                <c:pt idx="1">
                  <c:v>13.8</c:v>
                </c:pt>
                <c:pt idx="2">
                  <c:v>20.3</c:v>
                </c:pt>
                <c:pt idx="3">
                  <c:v>12.7</c:v>
                </c:pt>
                <c:pt idx="4">
                  <c:v>13.5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C5-466D-A11E-D597E8C629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172032"/>
        <c:axId val="46173568"/>
        <c:axId val="0"/>
      </c:bar3DChart>
      <c:catAx>
        <c:axId val="461720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46173568"/>
        <c:crosses val="autoZero"/>
        <c:auto val="1"/>
        <c:lblAlgn val="ctr"/>
        <c:lblOffset val="100"/>
        <c:noMultiLvlLbl val="0"/>
      </c:catAx>
      <c:valAx>
        <c:axId val="4617356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4617203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/>
          </a:solidFill>
          <a:latin typeface="Times New Roman" pitchFamily="18" charset="0"/>
          <a:cs typeface="Times New Roman" pitchFamily="18" charset="0"/>
        </a:defRPr>
      </a:pPr>
      <a:endParaRPr lang="lt-LT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Sheet6!$A$6</c:f>
              <c:strCache>
                <c:ptCount val="1"/>
                <c:pt idx="0">
                  <c:v>2022-2023 m.m.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87281139906548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A7-4C6E-BA8F-CE8DDD7219D0}"/>
                </c:ext>
              </c:extLst>
            </c:dLbl>
            <c:dLbl>
              <c:idx val="1"/>
              <c:layout>
                <c:manualLayout>
                  <c:x val="1.8216743782476692E-2"/>
                  <c:y val="-3.34003356339239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A7-4C6E-BA8F-CE8DDD7219D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Sheet6!$B$5:$C$5</c:f>
              <c:strCache>
                <c:ptCount val="2"/>
                <c:pt idx="0">
                  <c:v>Mokinių, neturinčių sąkandžio patologijos, dalis (proc.)</c:v>
                </c:pt>
                <c:pt idx="1">
                  <c:v>Mokinių, neturinčių ėduonies pažeistų, plombuotų ir išrautų dantų, dalis (proc.)</c:v>
                </c:pt>
              </c:strCache>
            </c:strRef>
          </c:cat>
          <c:val>
            <c:numRef>
              <c:f>Sheet6!$B$6:$C$6</c:f>
              <c:numCache>
                <c:formatCode>General</c:formatCode>
                <c:ptCount val="2"/>
                <c:pt idx="0">
                  <c:v>53.8</c:v>
                </c:pt>
                <c:pt idx="1">
                  <c:v>9.8000000000000007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A7-4C6E-BA8F-CE8DDD7219D0}"/>
            </c:ext>
          </c:extLst>
        </c:ser>
        <c:ser>
          <c:idx val="1"/>
          <c:order val="1"/>
          <c:tx>
            <c:strRef>
              <c:f>Sheet6!$A$7</c:f>
              <c:strCache>
                <c:ptCount val="1"/>
                <c:pt idx="0">
                  <c:v>2023-2024 m.m.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248540932710322E-2"/>
                  <c:y val="-1.3360134253569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A7-4C6E-BA8F-CE8DDD7219D0}"/>
                </c:ext>
              </c:extLst>
            </c:dLbl>
            <c:dLbl>
              <c:idx val="1"/>
              <c:layout>
                <c:manualLayout>
                  <c:x val="1.4904608549299111E-2"/>
                  <c:y val="-1.6700167816961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CA7-4C6E-BA8F-CE8DDD7219D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Sheet6!$B$5:$C$5</c:f>
              <c:strCache>
                <c:ptCount val="2"/>
                <c:pt idx="0">
                  <c:v>Mokinių, neturinčių sąkandžio patologijos, dalis (proc.)</c:v>
                </c:pt>
                <c:pt idx="1">
                  <c:v>Mokinių, neturinčių ėduonies pažeistų, plombuotų ir išrautų dantų, dalis (proc.)</c:v>
                </c:pt>
              </c:strCache>
            </c:strRef>
          </c:cat>
          <c:val>
            <c:numRef>
              <c:f>Sheet6!$B$7:$C$7</c:f>
              <c:numCache>
                <c:formatCode>General</c:formatCode>
                <c:ptCount val="2"/>
                <c:pt idx="0">
                  <c:v>50.4</c:v>
                </c:pt>
                <c:pt idx="1">
                  <c:v>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CA7-4C6E-BA8F-CE8DDD7219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46230528"/>
        <c:axId val="46232320"/>
        <c:axId val="0"/>
      </c:bar3DChart>
      <c:catAx>
        <c:axId val="4623052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46232320"/>
        <c:crosses val="autoZero"/>
        <c:auto val="1"/>
        <c:lblAlgn val="ctr"/>
        <c:lblOffset val="100"/>
        <c:noMultiLvlLbl val="0"/>
      </c:catAx>
      <c:valAx>
        <c:axId val="46232320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4623052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/>
          </a:solidFill>
          <a:latin typeface="Times New Roman" pitchFamily="18" charset="0"/>
          <a:cs typeface="Times New Roman" pitchFamily="18" charset="0"/>
        </a:defRPr>
      </a:pPr>
      <a:endParaRPr lang="lt-LT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331CC-8A06-6844-B66C-D2205B6DB5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52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369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59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1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869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918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922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331CC-8A06-6844-B66C-D2205B6DB5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49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098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Title name sit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amet</a:t>
            </a:r>
            <a:endParaRPr lang="en-GB" cap="all" dirty="0">
              <a:latin typeface="Rando" pitchFamily="2" charset="77"/>
              <a:ea typeface="+mj-ea"/>
              <a:cs typeface="Rando" pitchFamily="2" charset="77"/>
            </a:endParaRPr>
          </a:p>
          <a:p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dolor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delenit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1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0237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9D824D-901D-534F-A3DF-45E978844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18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252206-42D5-D847-BE35-DDBBCC0E1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019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F16DF9-0B8E-B844-81F8-8A49EAC03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2"/>
            <a:ext cx="5078009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59ACDB6-E28F-7640-AB17-4ACE9C31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62035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</a:defRPr>
            </a:lvl1pPr>
          </a:lstStyle>
          <a:p>
            <a:r>
              <a:rPr lang="lt-LT" cap="all" dirty="0">
                <a:latin typeface="Rando" pitchFamily="2" charset="77"/>
                <a:ea typeface="+mj-ea"/>
                <a:cs typeface="Rando" pitchFamily="2" charset="77"/>
              </a:rPr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1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2" y="3172698"/>
            <a:ext cx="3184460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17DD34E-063D-3544-8558-07E6B7496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3427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9ACEB0C-0E5A-E84E-98DC-0866BA5F9A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727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72D5925-2ACA-B14E-9384-DC6451D6E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2233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A5CEC0E-7A24-7846-9AD5-63784A7EC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1533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88E1294-6D5F-3943-8D82-D6CD173B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09680DF-DA23-5446-B0D4-85C80DD5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2E3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BAFD4-14C8-DF4F-9B7E-EC9E4551A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994136" cy="5037940"/>
          </a:xfrm>
        </p:spPr>
        <p:txBody>
          <a:bodyPr anchor="ctr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4ECD8BB-E8B8-A642-86E4-03FB3C47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AF5DAD8-2FAC-EF41-8DF8-A00100F8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2AB1442-B251-F64D-BE4D-A87573AD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C32FF-65EB-0A49-B966-F80FFF6C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6664" cy="1926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5F679-7423-3B4C-A754-9532BE3F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97641"/>
            <a:ext cx="10646664" cy="350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0236B-8E81-E942-83B4-17BE52BD4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198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3A18A-24B4-9E40-80B1-0BEECEC88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1664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2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3" r:id="rId4"/>
    <p:sldLayoutId id="2147483658" r:id="rId5"/>
    <p:sldLayoutId id="2147483652" r:id="rId6"/>
    <p:sldLayoutId id="2147483651" r:id="rId7"/>
    <p:sldLayoutId id="2147483655" r:id="rId8"/>
    <p:sldLayoutId id="2147483659" r:id="rId9"/>
    <p:sldLayoutId id="2147483654" r:id="rId10"/>
    <p:sldLayoutId id="2147483656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 cap="all" baseline="0">
          <a:solidFill>
            <a:srgbClr val="2E34D1"/>
          </a:solidFill>
          <a:latin typeface="Rando" pitchFamily="2" charset="77"/>
          <a:ea typeface="+mj-ea"/>
          <a:cs typeface="Rand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176" y="5315451"/>
            <a:ext cx="11095551" cy="84635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Visuomenės sveikatos specialistė</a:t>
            </a:r>
          </a:p>
          <a:p>
            <a:pPr algn="ctr">
              <a:lnSpc>
                <a:spcPct val="100000"/>
              </a:lnSpc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Eglė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Lūžė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7" y="2838875"/>
            <a:ext cx="10964978" cy="219558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lt-LT" sz="2800" b="1" dirty="0">
                <a:solidFill>
                  <a:srgbClr val="FFFF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</a:t>
            </a:r>
            <a:r>
              <a:rPr kumimoji="0" lang="lt-L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laipėdos</a:t>
            </a: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miesto Vydūno gimnazijos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lankančių vaikų profilaktinių sveikatos patikrinimų</a:t>
            </a:r>
          </a:p>
          <a:p>
            <a:pPr algn="ctr">
              <a:lnSpc>
                <a:spcPct val="150000"/>
              </a:lnSpc>
            </a:pP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2023-2024 m.m. duomenų analizė</a:t>
            </a:r>
            <a:br>
              <a:rPr kumimoji="0" lang="lt-LT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GB" sz="3500" cap="all" dirty="0">
              <a:solidFill>
                <a:srgbClr val="F0A334"/>
              </a:solidFill>
              <a:latin typeface="Montserrat Medium" pitchFamily="2" charset="0"/>
              <a:ea typeface="+mj-ea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32" y="467517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3856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-126671" y="3175898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FIZINIO LAVINIMO GRUPĖS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139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A799D80-5C3C-4D84-80E9-1FA3667CE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704" y="363682"/>
            <a:ext cx="10518648" cy="1037662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Vaikų pasiskirstymas pagal fizinio ugdymo grupes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C68887A-438E-44F7-84F7-74E7B968D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4" y="6353298"/>
            <a:ext cx="5760021" cy="344932"/>
          </a:xfrm>
        </p:spPr>
        <p:txBody>
          <a:bodyPr/>
          <a:lstStyle/>
          <a:p>
            <a:r>
              <a:rPr lang="lt-LT" sz="24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24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9D42C4F-D37D-45C8-9287-B43E4556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6384454"/>
              </p:ext>
            </p:extLst>
          </p:nvPr>
        </p:nvGraphicFramePr>
        <p:xfrm>
          <a:off x="2540758" y="1593376"/>
          <a:ext cx="7839456" cy="4015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5290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3856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044279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DANTŲ BŪKLĖ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224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7D0F48D-AF35-4328-956B-9AB032C4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34" y="737780"/>
            <a:ext cx="11815828" cy="571500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Dantų ėduonies intensyvumo (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kpi+KPI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indeksas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E7333EA7-11B6-480F-A3FE-0EEDED48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4648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3932157-C1A5-4B58-A007-D5DE3C82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D15348CB-008E-4339-BA9B-98E40F36DCF9}"/>
              </a:ext>
            </a:extLst>
          </p:cNvPr>
          <p:cNvSpPr/>
          <p:nvPr/>
        </p:nvSpPr>
        <p:spPr>
          <a:xfrm>
            <a:off x="5286030" y="5095910"/>
            <a:ext cx="2592288" cy="1461204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kpi+KPI indekso ribos: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Labai žemas - mažiau nei 1,2.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Žemas - 1,2-2,6.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Vidutinis 2,7-4,4.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Aukštas 4,5-6,5.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Labai aukštas - daugiau nei 6,5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lt-LT" altLang="lt-LT" sz="1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6218853"/>
              </p:ext>
            </p:extLst>
          </p:nvPr>
        </p:nvGraphicFramePr>
        <p:xfrm>
          <a:off x="1283961" y="1339935"/>
          <a:ext cx="9890007" cy="3467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670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5C94A02-8450-4C63-901E-AA0FB5E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11" y="414043"/>
            <a:ext cx="12275127" cy="1091628"/>
          </a:xfrm>
        </p:spPr>
        <p:txBody>
          <a:bodyPr/>
          <a:lstStyle/>
          <a:p>
            <a:pPr algn="ctr"/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Vaikai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turintys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sveikus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dantis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2D9DC9DA-20FE-4EA5-AADD-5C783ACF8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90" y="6384256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181F1B6E-E2DB-48B7-BA07-DBF72A408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8865601"/>
              </p:ext>
            </p:extLst>
          </p:nvPr>
        </p:nvGraphicFramePr>
        <p:xfrm>
          <a:off x="2577151" y="1505671"/>
          <a:ext cx="7668769" cy="3802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55005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A8DC2ED-70E4-435D-A114-1BAA3A72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495579"/>
            <a:ext cx="10337944" cy="470776"/>
          </a:xfrm>
        </p:spPr>
        <p:txBody>
          <a:bodyPr/>
          <a:lstStyle/>
          <a:p>
            <a:pPr algn="ctr"/>
            <a:r>
              <a:rPr lang="lt-LT" altLang="lt-LT" sz="2800" b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Apibendrinimas 2023-2024 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 m.</a:t>
            </a:r>
            <a:br>
              <a:rPr lang="lt-LT" altLang="lt-LT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2967E23-CE3C-4A52-96BF-F8EC9049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8B5605-C213-4EF6-9870-0E604483E106}"/>
              </a:ext>
            </a:extLst>
          </p:cNvPr>
          <p:cNvSpPr txBox="1"/>
          <p:nvPr/>
        </p:nvSpPr>
        <p:spPr>
          <a:xfrm>
            <a:off x="542544" y="1214746"/>
            <a:ext cx="11355047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3 m. profilaktiškai sveikatą pasitikrino 81,7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mokinių.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Įsigaliojus naujai Mokinio sveikatos pažymėjimo formai, nebenurodomi vaikų organų sistemų sutrikimai, bet šeimos gydytojas pateikia bendras arba specialiąsias rekomendacijas, kurių turi būti laikomasi vaikams dalyvaujant ugdymo veikloje. 11,9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vaikų buvo nurodytos bendros, o 4,4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vaikų – specialiosios rekomendacijos. Pritaikytas maitinimas buvo paskirstas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0,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proc.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vaikų.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3,8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proc.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mokinių turėjo per didelį, o 14,2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proc. 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mokinių – per mažą svorį.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95,6 proc. vaikų, priskirti pagrindinei fizinio ugdymo grupei.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8,9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proc. v</a:t>
            </a:r>
            <a:r>
              <a:rPr lang="lt-LT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aikų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neturėjo ėduonies pažeistų dantų.  50,4 proc. vaikų neturėjo </a:t>
            </a:r>
            <a:r>
              <a:rPr lang="lt-LT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sąkandžio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patologijos. </a:t>
            </a:r>
          </a:p>
        </p:txBody>
      </p:sp>
    </p:spTree>
    <p:extLst>
      <p:ext uri="{BB962C8B-B14F-4D97-AF65-F5344CB8AC3E}">
        <p14:creationId xmlns:p14="http://schemas.microsoft.com/office/powerpoint/2010/main" val="1822938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093FDDB-5B18-48E7-ABF8-BFB4AE934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24" y="280692"/>
            <a:ext cx="10337944" cy="808949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Rekomendacijos</a:t>
            </a:r>
            <a:br>
              <a:rPr lang="lt-LT" altLang="lt-LT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49D0577C-FFA1-4B8D-BC2B-C3812C52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425FD-4FD4-40E5-AADC-73FF805CB3D4}"/>
              </a:ext>
            </a:extLst>
          </p:cNvPr>
          <p:cNvSpPr txBox="1"/>
          <p:nvPr/>
        </p:nvSpPr>
        <p:spPr>
          <a:xfrm>
            <a:off x="542544" y="1113636"/>
            <a:ext cx="1110319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Tikslinga vaikų tėvus įtraukti į sveikatos stiprinimo veiklas – organizuoti ir vykdyti mokymus, apimančius aiškią, išsamią ir patikimą informaciją apie mitybą, fizinį aktyvumą.</a:t>
            </a:r>
          </a:p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Būtina vaikų sveikatos priežiūrą vykdyti visomis kryptimis, ypatingą dėmesį skiriant regos sutrikimų profilaktikai: tinkamai aplinkai (žaidimų vieta, sėdėjimo poza, apšvietimas, laiko leidimas prie kompiuterio ir televizoriaus), poilsiui (akių mankštelės), pilnavertei mitybai bei profilaktiniam regėjimo tikrinimui. </a:t>
            </a:r>
          </a:p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Mažinti gyvensenos rizikos veiksnius, kurie sąlygotų kvėpavimo sistemos ligas, didelį dėmesį skiriant profilaktikai (tinkama higiena, mityba, fizinis aktyvumas darbo – poilsio režimas).</a:t>
            </a:r>
          </a:p>
        </p:txBody>
      </p:sp>
    </p:spTree>
    <p:extLst>
      <p:ext uri="{BB962C8B-B14F-4D97-AF65-F5344CB8AC3E}">
        <p14:creationId xmlns:p14="http://schemas.microsoft.com/office/powerpoint/2010/main" val="2280922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89877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234284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AČIŪ UŽ DĖMESĮ!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641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68" y="2708696"/>
            <a:ext cx="10964979" cy="3743863"/>
          </a:xfrm>
        </p:spPr>
        <p:txBody>
          <a:bodyPr>
            <a:noAutofit/>
          </a:bodyPr>
          <a:lstStyle/>
          <a:p>
            <a:pPr algn="ctr"/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 RASITE:</a:t>
            </a:r>
          </a:p>
          <a:p>
            <a:pPr algn="ctr"/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Taikos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76,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Klaipėda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Tel. (8 46) 234796</a:t>
            </a: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El. p.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info@sveikatosbiuras.lt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www.sveikatosbiuras.lt</a:t>
            </a: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www.facebook.com/biuras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378" y="519397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6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8" y="269385"/>
            <a:ext cx="2993687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665018" y="1622632"/>
            <a:ext cx="11067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VAIKŲ SVEIKATOS ANALIZĖS APRAŠYMAS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558140" y="2518810"/>
            <a:ext cx="11281559" cy="2735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lt-LT" altLang="lt-LT" sz="36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lt-LT" altLang="lt-LT" sz="2800" dirty="0">
                <a:latin typeface="Times New Roman" pitchFamily="18" charset="0"/>
                <a:cs typeface="Times New Roman" pitchFamily="18" charset="0"/>
              </a:rPr>
              <a:t>Lietuvos Respublikos sveikatos apsaugos ministro 2016 m. sausio 26 d. įsakymu Nr. V-93 patvirtintos Lietuvos higienos normos HN 75:2016 „Ikimokyklinio ir priešmokyklinio ugdymo programų vykdymo bendrieji sveikatos saugos reikalavimai“ 79 punkte nurodyta, kad priimant vaiką į įstaigą ir vėliau kiekvienais metais turi būti pateiktas sveikatos pažymėjimas. </a:t>
            </a:r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endParaRPr lang="lt-LT" altLang="lt-LT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785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783772" y="1229592"/>
            <a:ext cx="11067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SVEIKATOS ANALIZĖS APRAŠYMAS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463137" y="1930451"/>
            <a:ext cx="115071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lt-LT" altLang="lt-LT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Duomenys apie vaikų sveikatos būklę gaunami iš statistinės apskaitos formos Nr. E027-1 „Mokinio sveikatos pažymėjimas“, patvirtintos Lietuvos Respublikos sveikatos apsaugos ministro 2019 m. gegužės 14 d. įsakymu Nr. V-565 „Dėl elektroninės statistinės apskaitos formos Nr. E027-1 „Mokinio sveikatos pažymėjimas“ patvirtinimo“. </a:t>
            </a:r>
            <a:endParaRPr kumimoji="0" lang="en-US" altLang="lt-L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5108B-D702-448B-A3E9-5FC4CC06493A}"/>
              </a:ext>
            </a:extLst>
          </p:cNvPr>
          <p:cNvSpPr txBox="1"/>
          <p:nvPr/>
        </p:nvSpPr>
        <p:spPr>
          <a:xfrm>
            <a:off x="463138" y="4331108"/>
            <a:ext cx="1137656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•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uo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2020 m. sausio 1 d.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ažymėjim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teik</a:t>
            </a:r>
            <a:r>
              <a:rPr kumimoji="0" lang="en-US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iami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per Elektroninės sveikatos paslaugų ir bendradarbiavimo infrastruktūros informacinę sistemą (ESPBI IS). Elektroniniu būdu užpildyti ir pasirašyti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ažymėjimai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perduodami į Higienos instituto Vaikų sveikatos stebėsenos informacinę sistemą (VSS IS). 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755F41A8-3F74-4152-9F67-FCA237509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8" y="269385"/>
            <a:ext cx="2993683" cy="6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29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9" y="269385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225630" y="1296043"/>
            <a:ext cx="124453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SVEIKATOS ANALIZĖS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REZULTATŲ SVARBA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878774" y="2721931"/>
            <a:ext cx="106877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lt-LT" altLang="lt-LT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Kasmetinių</a:t>
            </a: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profilaktinių patikrinimų duomenys reikalingi kryptingai planuoti ir įgyvendinti sveikatos priežiūrą įstaigoje, organizuoti tikslesnes sveikatos stiprinimo priemones, susijusias su ligų ir traumų profilaktika.</a:t>
            </a: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lt-LT" altLang="lt-LT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9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839400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044279"/>
            <a:ext cx="124453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PASITIKRINĘ SVEIKATĄ VAIKAI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altLang="lt-LT" sz="2800" b="1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155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6330" y="434096"/>
            <a:ext cx="12343312" cy="1262507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Pasitikrinę ir nepasitikrinę sveikatą vaikai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999766"/>
              </p:ext>
            </p:extLst>
          </p:nvPr>
        </p:nvGraphicFramePr>
        <p:xfrm>
          <a:off x="2776465" y="1726584"/>
          <a:ext cx="6831557" cy="3868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0954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88367AA-3346-4808-8711-9802E6B6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6" y="404518"/>
            <a:ext cx="11972603" cy="1429354"/>
          </a:xfrm>
        </p:spPr>
        <p:txBody>
          <a:bodyPr/>
          <a:lstStyle/>
          <a:p>
            <a:pPr algn="ctr"/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Bendrosios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ir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specialiosios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rekomendacijos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,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pritaikytas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maitinimas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EB55ED1-1D70-46E5-AA37-93AD9996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806" y="6384648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9F3293B-0BE9-4321-91C1-74D5678E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9162750"/>
              </p:ext>
            </p:extLst>
          </p:nvPr>
        </p:nvGraphicFramePr>
        <p:xfrm>
          <a:off x="2413968" y="1930976"/>
          <a:ext cx="7561304" cy="3899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4309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88581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2863304"/>
            <a:ext cx="124453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KŪNO MASĖS INDEKSAS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(TOLIAU – KMI)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697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71CF02C-5189-4E35-8064-B3A69C476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23774"/>
            <a:ext cx="11756571" cy="1258761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Vaikų pasiskirstymas pagal KMI, </a:t>
            </a:r>
            <a:b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(proc.)</a:t>
            </a:r>
            <a:endParaRPr lang="en-US" sz="2800" dirty="0">
              <a:solidFill>
                <a:srgbClr val="660033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310F08EC-004E-4402-A6C0-94BBF8589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135" y="6212182"/>
            <a:ext cx="5760021" cy="344932"/>
          </a:xfrm>
        </p:spPr>
        <p:txBody>
          <a:bodyPr/>
          <a:lstStyle/>
          <a:p>
            <a:r>
              <a:rPr lang="lt-LT" altLang="lt-LT" sz="2800" i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Šaltinis: VSS IS</a:t>
            </a:r>
          </a:p>
          <a:p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88869F13-6F17-4E67-890B-BA1DDB502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4EBA5BD-5682-41D1-B683-9938253061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6523053"/>
              </p:ext>
            </p:extLst>
          </p:nvPr>
        </p:nvGraphicFramePr>
        <p:xfrm>
          <a:off x="542544" y="1282535"/>
          <a:ext cx="10917936" cy="585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6220574"/>
              </p:ext>
            </p:extLst>
          </p:nvPr>
        </p:nvGraphicFramePr>
        <p:xfrm>
          <a:off x="2397480" y="1614875"/>
          <a:ext cx="8116443" cy="4135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32818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E34D0"/>
      </a:dk2>
      <a:lt2>
        <a:srgbClr val="FEFFFF"/>
      </a:lt2>
      <a:accent1>
        <a:srgbClr val="8D95CC"/>
      </a:accent1>
      <a:accent2>
        <a:srgbClr val="2E34D0"/>
      </a:accent2>
      <a:accent3>
        <a:srgbClr val="D5D7E8"/>
      </a:accent3>
      <a:accent4>
        <a:srgbClr val="151967"/>
      </a:accent4>
      <a:accent5>
        <a:srgbClr val="626A92"/>
      </a:accent5>
      <a:accent6>
        <a:srgbClr val="040415"/>
      </a:accent6>
      <a:hlink>
        <a:srgbClr val="000000"/>
      </a:hlink>
      <a:folHlink>
        <a:srgbClr val="8D95C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</TotalTime>
  <Words>636</Words>
  <Application>Microsoft Office PowerPoint</Application>
  <PresentationFormat>Widescreen</PresentationFormat>
  <Paragraphs>75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Montserrat Medium</vt:lpstr>
      <vt:lpstr>Rando</vt:lpstr>
      <vt:lpstr>System Font Regular</vt:lpstr>
      <vt:lpstr>Space Grotesk</vt:lpstr>
      <vt:lpstr>Space Grotesk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Pasitikrinę ir nepasitikrinę sveikatą vaikai (proc.)</vt:lpstr>
      <vt:lpstr>Bendrosios ir specialiosios rekomendacijos, pritaikytas maitinimas (proc.)</vt:lpstr>
      <vt:lpstr>PowerPoint Presentation</vt:lpstr>
      <vt:lpstr>Vaikų pasiskirstymas pagal KMI,  (proc.)</vt:lpstr>
      <vt:lpstr>PowerPoint Presentation</vt:lpstr>
      <vt:lpstr>Vaikų pasiskirstymas pagal fizinio ugdymo grupes (proc.)</vt:lpstr>
      <vt:lpstr>PowerPoint Presentation</vt:lpstr>
      <vt:lpstr>Dantų ėduonies intensyvumo (kpi+KPI) indeksas </vt:lpstr>
      <vt:lpstr>Vaikai, turintys sveikus dantis </vt:lpstr>
      <vt:lpstr>Apibendrinimas 2023-2024 m. m. </vt:lpstr>
      <vt:lpstr>Rekomendacijos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Zudermano</cp:lastModifiedBy>
  <cp:revision>92</cp:revision>
  <dcterms:created xsi:type="dcterms:W3CDTF">2019-07-24T07:24:43Z</dcterms:created>
  <dcterms:modified xsi:type="dcterms:W3CDTF">2023-12-21T07:18:52Z</dcterms:modified>
</cp:coreProperties>
</file>