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A4D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A4D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318" y="235661"/>
            <a:ext cx="11313363" cy="1123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91260" y="2489352"/>
            <a:ext cx="7666355" cy="24599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jp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3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3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3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20.png"/><Relationship Id="rId4" Type="http://schemas.openxmlformats.org/officeDocument/2006/relationships/image" Target="../media/image18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1.jpg"/><Relationship Id="rId5" Type="http://schemas.openxmlformats.org/officeDocument/2006/relationships/image" Target="../media/image22.jpg"/><Relationship Id="rId6" Type="http://schemas.openxmlformats.org/officeDocument/2006/relationships/image" Target="../media/image23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24.jpg"/><Relationship Id="rId4" Type="http://schemas.openxmlformats.org/officeDocument/2006/relationships/image" Target="../media/image18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5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6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Relationship Id="rId3" Type="http://schemas.openxmlformats.org/officeDocument/2006/relationships/image" Target="../media/image18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Relationship Id="rId4" Type="http://schemas.openxmlformats.org/officeDocument/2006/relationships/image" Target="../media/image30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jpg"/><Relationship Id="rId3" Type="http://schemas.openxmlformats.org/officeDocument/2006/relationships/image" Target="../media/image32.jpg"/><Relationship Id="rId4" Type="http://schemas.openxmlformats.org/officeDocument/2006/relationships/image" Target="../media/image30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jpg"/><Relationship Id="rId3" Type="http://schemas.openxmlformats.org/officeDocument/2006/relationships/image" Target="../media/image34.jpg"/><Relationship Id="rId4" Type="http://schemas.openxmlformats.org/officeDocument/2006/relationships/image" Target="../media/image30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jpg"/><Relationship Id="rId3" Type="http://schemas.openxmlformats.org/officeDocument/2006/relationships/image" Target="../media/image36.jpg"/><Relationship Id="rId4" Type="http://schemas.openxmlformats.org/officeDocument/2006/relationships/image" Target="../media/image30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jpg"/><Relationship Id="rId3" Type="http://schemas.openxmlformats.org/officeDocument/2006/relationships/image" Target="../media/image38.jpg"/><Relationship Id="rId4" Type="http://schemas.openxmlformats.org/officeDocument/2006/relationships/image" Target="../media/image30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jpg"/><Relationship Id="rId3" Type="http://schemas.openxmlformats.org/officeDocument/2006/relationships/image" Target="../media/image40.jpg"/><Relationship Id="rId4" Type="http://schemas.openxmlformats.org/officeDocument/2006/relationships/image" Target="../media/image30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jpg"/><Relationship Id="rId3" Type="http://schemas.openxmlformats.org/officeDocument/2006/relationships/image" Target="../media/image42.jpg"/><Relationship Id="rId4" Type="http://schemas.openxmlformats.org/officeDocument/2006/relationships/image" Target="../media/image30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jpg"/><Relationship Id="rId3" Type="http://schemas.openxmlformats.org/officeDocument/2006/relationships/image" Target="../media/image44.jpg"/><Relationship Id="rId4" Type="http://schemas.openxmlformats.org/officeDocument/2006/relationships/image" Target="../media/image30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5.jpg"/><Relationship Id="rId3" Type="http://schemas.openxmlformats.org/officeDocument/2006/relationships/image" Target="../media/image46.jpg"/><Relationship Id="rId4" Type="http://schemas.openxmlformats.org/officeDocument/2006/relationships/image" Target="../media/image30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jpg"/><Relationship Id="rId3" Type="http://schemas.openxmlformats.org/officeDocument/2006/relationships/image" Target="../media/image48.jpg"/><Relationship Id="rId4" Type="http://schemas.openxmlformats.org/officeDocument/2006/relationships/image" Target="../media/image30.pn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9.jpg"/><Relationship Id="rId3" Type="http://schemas.openxmlformats.org/officeDocument/2006/relationships/image" Target="../media/image50.jpg"/><Relationship Id="rId4" Type="http://schemas.openxmlformats.org/officeDocument/2006/relationships/image" Target="../media/image30.pn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.jpg"/><Relationship Id="rId3" Type="http://schemas.openxmlformats.org/officeDocument/2006/relationships/image" Target="../media/image52.jpg"/><Relationship Id="rId4" Type="http://schemas.openxmlformats.org/officeDocument/2006/relationships/image" Target="../media/image30.pn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3.png"/><Relationship Id="rId3" Type="http://schemas.openxmlformats.org/officeDocument/2006/relationships/image" Target="../media/image15.pn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54.pn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Relationship Id="rId3" Type="http://schemas.openxmlformats.org/officeDocument/2006/relationships/image" Target="../media/image3.pn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Relationship Id="rId3" Type="http://schemas.openxmlformats.org/officeDocument/2006/relationships/image" Target="../media/image3.pn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57.jp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8.png"/><Relationship Id="rId3" Type="http://schemas.openxmlformats.org/officeDocument/2006/relationships/image" Target="../media/image2.pn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Relationship Id="rId3" Type="http://schemas.openxmlformats.org/officeDocument/2006/relationships/image" Target="../media/image12.pn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Relationship Id="rId3" Type="http://schemas.openxmlformats.org/officeDocument/2006/relationships/image" Target="../media/image61.pn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jpg"/><Relationship Id="rId3" Type="http://schemas.openxmlformats.org/officeDocument/2006/relationships/image" Target="../media/image59.pn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Relationship Id="rId3" Type="http://schemas.openxmlformats.org/officeDocument/2006/relationships/image" Target="../media/image63.jp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8.png"/><Relationship Id="rId3" Type="http://schemas.openxmlformats.org/officeDocument/2006/relationships/image" Target="../media/image2.pn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g"/><Relationship Id="rId3" Type="http://schemas.openxmlformats.org/officeDocument/2006/relationships/image" Target="../media/image59.pn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1.pn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1.png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1.png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8.png"/><Relationship Id="rId3" Type="http://schemas.openxmlformats.org/officeDocument/2006/relationships/image" Target="../media/image2.png"/><Relationship Id="rId4" Type="http://schemas.openxmlformats.org/officeDocument/2006/relationships/image" Target="../media/image65.png"/><Relationship Id="rId5" Type="http://schemas.openxmlformats.org/officeDocument/2006/relationships/image" Target="../media/image66.png"/></Relationships>
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amabpo.lt/" TargetMode="External"/><Relationship Id="rId3" Type="http://schemas.openxmlformats.org/officeDocument/2006/relationships/image" Target="../media/image59.png"/><Relationship Id="rId4" Type="http://schemas.openxmlformats.org/officeDocument/2006/relationships/image" Target="../media/image67.jpg"/></Relationships>
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amabpo.lt/" TargetMode="External"/><Relationship Id="rId3" Type="http://schemas.openxmlformats.org/officeDocument/2006/relationships/image" Target="../media/image59.png"/></Relationships>
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/Relationships>
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Relationship Id="rId3" Type="http://schemas.openxmlformats.org/officeDocument/2006/relationships/image" Target="../media/image68.jpg"/></Relationships>
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69.jpg"/></Relationships>
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priemimas@vilniustech.lt" TargetMode="External"/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5" Type="http://schemas.openxmlformats.org/officeDocument/2006/relationships/image" Target="../media/image18.png"/></Relationships>
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2.png"/><Relationship Id="rId3" Type="http://schemas.openxmlformats.org/officeDocument/2006/relationships/image" Target="../media/image7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A4DC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3738371"/>
            <a:ext cx="5791200" cy="280568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99668" y="4664405"/>
            <a:ext cx="5101590" cy="1732914"/>
          </a:xfrm>
          <a:prstGeom prst="rect"/>
        </p:spPr>
        <p:txBody>
          <a:bodyPr wrap="square" lIns="0" tIns="73025" rIns="0" bIns="0" rtlCol="0" vert="horz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575"/>
              </a:spcBef>
            </a:pPr>
            <a:r>
              <a:rPr dirty="0" sz="4000" spc="-5"/>
              <a:t>VILNIAUS</a:t>
            </a:r>
            <a:r>
              <a:rPr dirty="0" sz="4000" spc="-75"/>
              <a:t> </a:t>
            </a:r>
            <a:r>
              <a:rPr dirty="0" sz="4000" spc="-5"/>
              <a:t>GEDIMINO </a:t>
            </a:r>
            <a:r>
              <a:rPr dirty="0" sz="4000" spc="-1095"/>
              <a:t> </a:t>
            </a:r>
            <a:r>
              <a:rPr dirty="0" sz="4000" spc="-10"/>
              <a:t>TECHNIKOS </a:t>
            </a:r>
            <a:r>
              <a:rPr dirty="0" sz="4000" spc="-5"/>
              <a:t> </a:t>
            </a:r>
            <a:r>
              <a:rPr dirty="0" sz="4000" spc="-30"/>
              <a:t>UNIVERSITETAS</a:t>
            </a:r>
            <a:endParaRPr sz="400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6344" y="550163"/>
            <a:ext cx="2122932" cy="6050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2048" y="3096259"/>
            <a:ext cx="1120267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0000"/>
                </a:solidFill>
              </a:rPr>
              <a:t>VILNIAUS</a:t>
            </a:r>
            <a:r>
              <a:rPr dirty="0" spc="-4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GEDIMINO</a:t>
            </a:r>
            <a:r>
              <a:rPr dirty="0" spc="-3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TECHNIKOS</a:t>
            </a:r>
            <a:r>
              <a:rPr dirty="0" spc="-35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UNIVERSITETAS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44144" y="6383528"/>
            <a:ext cx="450850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latin typeface="Arial"/>
                <a:cs typeface="Arial"/>
              </a:rPr>
              <a:t>VILNIAUS</a:t>
            </a:r>
            <a:r>
              <a:rPr dirty="0" sz="1100" spc="45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GEDIMINOTECHNIKOS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UNIVERSITETAS</a:t>
            </a:r>
            <a:r>
              <a:rPr dirty="0" sz="1100" spc="75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(VILNIUS</a:t>
            </a:r>
            <a:r>
              <a:rPr dirty="0" sz="1100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TECH)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96651" y="6310884"/>
            <a:ext cx="341779" cy="34747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866770" y="5410911"/>
            <a:ext cx="65525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FDBE3D"/>
                </a:solidFill>
                <a:latin typeface="Arial"/>
                <a:cs typeface="Arial"/>
              </a:rPr>
              <a:t>56</a:t>
            </a:r>
            <a:r>
              <a:rPr dirty="0" sz="1800" spc="-10" b="1">
                <a:solidFill>
                  <a:srgbClr val="FDBE3D"/>
                </a:solidFill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Europos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ir </a:t>
            </a:r>
            <a:r>
              <a:rPr dirty="0" sz="1800" spc="-5" b="1">
                <a:latin typeface="Arial"/>
                <a:cs typeface="Arial"/>
              </a:rPr>
              <a:t>Centrinės</a:t>
            </a:r>
            <a:r>
              <a:rPr dirty="0" sz="1800" spc="-10" b="1">
                <a:latin typeface="Arial"/>
                <a:cs typeface="Arial"/>
              </a:rPr>
              <a:t> Azijos</a:t>
            </a:r>
            <a:r>
              <a:rPr dirty="0" sz="1800" spc="5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universitetų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QS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reitinge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2022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1999" cy="2516124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954024" y="3663696"/>
            <a:ext cx="10252075" cy="1888489"/>
            <a:chOff x="954024" y="3663696"/>
            <a:chExt cx="10252075" cy="1888489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73980" y="3675888"/>
              <a:ext cx="1819655" cy="185623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59295" y="3672840"/>
              <a:ext cx="1839468" cy="18760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61376" y="3666744"/>
              <a:ext cx="1839468" cy="18760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366504" y="3663696"/>
              <a:ext cx="1839468" cy="187451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65803" y="3677412"/>
              <a:ext cx="1839468" cy="18745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60676" y="3672840"/>
              <a:ext cx="1839468" cy="187452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54024" y="3677412"/>
              <a:ext cx="1839468" cy="185470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6723" y="13690"/>
            <a:ext cx="4875275" cy="61098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4144" y="560908"/>
            <a:ext cx="3834765" cy="112395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A4DC6"/>
                </a:solidFill>
              </a:rPr>
              <a:t>10</a:t>
            </a:r>
            <a:r>
              <a:rPr dirty="0" spc="-35">
                <a:solidFill>
                  <a:srgbClr val="0A4DC6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VILNIUS</a:t>
            </a:r>
            <a:r>
              <a:rPr dirty="0" spc="-30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TECH </a:t>
            </a:r>
            <a:r>
              <a:rPr dirty="0" spc="-985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FAKULTETŲ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71271" y="1795018"/>
            <a:ext cx="5321935" cy="4141470"/>
          </a:xfrm>
          <a:prstGeom prst="rect">
            <a:avLst/>
          </a:prstGeom>
        </p:spPr>
        <p:txBody>
          <a:bodyPr wrap="square" lIns="0" tIns="14986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80"/>
              </a:spcBef>
              <a:buFont typeface="Arial MT"/>
              <a:buChar char="▪"/>
              <a:tabLst>
                <a:tab pos="299085" algn="l"/>
                <a:tab pos="299720" algn="l"/>
              </a:tabLst>
            </a:pPr>
            <a:r>
              <a:rPr dirty="0" sz="1800" spc="-15" b="1">
                <a:latin typeface="Arial"/>
                <a:cs typeface="Arial"/>
              </a:rPr>
              <a:t>ANTANO</a:t>
            </a:r>
            <a:r>
              <a:rPr dirty="0" sz="1800" spc="4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GUSTAIČIO</a:t>
            </a:r>
            <a:r>
              <a:rPr dirty="0" sz="1800" spc="3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AVIACIJOS</a:t>
            </a:r>
            <a:r>
              <a:rPr dirty="0" sz="1800" spc="3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INSTITUTAS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Font typeface="Arial MT"/>
              <a:buChar char="▪"/>
              <a:tabLst>
                <a:tab pos="299085" algn="l"/>
                <a:tab pos="299720" algn="l"/>
              </a:tabLst>
            </a:pPr>
            <a:r>
              <a:rPr dirty="0" sz="1800" spc="-10" b="1">
                <a:latin typeface="Arial"/>
                <a:cs typeface="Arial"/>
              </a:rPr>
              <a:t>ARCHITEKTŪROS</a:t>
            </a:r>
            <a:r>
              <a:rPr dirty="0" sz="1800" spc="5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FAKULTETAS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Font typeface="Arial MT"/>
              <a:buChar char="▪"/>
              <a:tabLst>
                <a:tab pos="299085" algn="l"/>
                <a:tab pos="299720" algn="l"/>
              </a:tabLst>
            </a:pPr>
            <a:r>
              <a:rPr dirty="0" sz="1800" b="1">
                <a:latin typeface="Arial"/>
                <a:cs typeface="Arial"/>
              </a:rPr>
              <a:t>VERSLO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VADYBOS</a:t>
            </a:r>
            <a:r>
              <a:rPr dirty="0" sz="1800" spc="5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FAKULTETAS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Font typeface="Arial MT"/>
              <a:buChar char="▪"/>
              <a:tabLst>
                <a:tab pos="299085" algn="l"/>
                <a:tab pos="299720" algn="l"/>
              </a:tabLst>
            </a:pPr>
            <a:r>
              <a:rPr dirty="0" sz="1800" spc="-5" b="1">
                <a:latin typeface="Arial"/>
                <a:cs typeface="Arial"/>
              </a:rPr>
              <a:t>APLINKOS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INŽINERIJOS</a:t>
            </a:r>
            <a:r>
              <a:rPr dirty="0" sz="1800" spc="-4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FAKULTETAS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Font typeface="Arial MT"/>
              <a:buChar char="▪"/>
              <a:tabLst>
                <a:tab pos="299085" algn="l"/>
                <a:tab pos="299720" algn="l"/>
              </a:tabLst>
            </a:pPr>
            <a:r>
              <a:rPr dirty="0" sz="1800" spc="-5" b="1">
                <a:latin typeface="Arial"/>
                <a:cs typeface="Arial"/>
              </a:rPr>
              <a:t>KŪRYBINIŲ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INDUSTRIJŲ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FAKULTETAS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Font typeface="Arial MT"/>
              <a:buChar char="▪"/>
              <a:tabLst>
                <a:tab pos="299085" algn="l"/>
                <a:tab pos="299720" algn="l"/>
              </a:tabLst>
            </a:pPr>
            <a:r>
              <a:rPr dirty="0" sz="1800" b="1">
                <a:latin typeface="Arial"/>
                <a:cs typeface="Arial"/>
              </a:rPr>
              <a:t>ELEKTRONIKOS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FAKULTETAS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085"/>
              </a:spcBef>
              <a:buFont typeface="Arial MT"/>
              <a:buChar char="▪"/>
              <a:tabLst>
                <a:tab pos="299085" algn="l"/>
                <a:tab pos="299720" algn="l"/>
              </a:tabLst>
            </a:pPr>
            <a:r>
              <a:rPr dirty="0" sz="1800" spc="-5" b="1">
                <a:latin typeface="Arial"/>
                <a:cs typeface="Arial"/>
              </a:rPr>
              <a:t>STATYBOS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FAKULTETAS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Font typeface="Arial MT"/>
              <a:buChar char="▪"/>
              <a:tabLst>
                <a:tab pos="299085" algn="l"/>
                <a:tab pos="299720" algn="l"/>
              </a:tabLst>
            </a:pPr>
            <a:r>
              <a:rPr dirty="0" sz="1800" spc="-5" b="1">
                <a:latin typeface="Arial"/>
                <a:cs typeface="Arial"/>
              </a:rPr>
              <a:t>FUNDAMENTINIŲ</a:t>
            </a:r>
            <a:r>
              <a:rPr dirty="0" sz="1800" spc="3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MOKSLŲ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FAKULTETAS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Font typeface="Arial MT"/>
              <a:buChar char="▪"/>
              <a:tabLst>
                <a:tab pos="299085" algn="l"/>
                <a:tab pos="299720" algn="l"/>
              </a:tabLst>
            </a:pPr>
            <a:r>
              <a:rPr dirty="0" sz="1800" spc="-10" b="1">
                <a:latin typeface="Arial"/>
                <a:cs typeface="Arial"/>
              </a:rPr>
              <a:t>MECHANIKOS</a:t>
            </a:r>
            <a:r>
              <a:rPr dirty="0" sz="1800" spc="4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FAKULTETAS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Font typeface="Arial MT"/>
              <a:buChar char="▪"/>
              <a:tabLst>
                <a:tab pos="299085" algn="l"/>
                <a:tab pos="299720" algn="l"/>
              </a:tabLst>
            </a:pPr>
            <a:r>
              <a:rPr dirty="0" sz="1800" spc="-10" b="1">
                <a:latin typeface="Arial"/>
                <a:cs typeface="Arial"/>
              </a:rPr>
              <a:t>TRANSPORTO</a:t>
            </a:r>
            <a:r>
              <a:rPr dirty="0" sz="1800" spc="4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INŽINERIJOS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FAKULTETAS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4144" y="6383528"/>
            <a:ext cx="423354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 b="1">
                <a:latin typeface="Arial"/>
                <a:cs typeface="Arial"/>
              </a:rPr>
              <a:t>VILNIUS </a:t>
            </a:r>
            <a:r>
              <a:rPr dirty="0" sz="1100" spc="-10" b="1">
                <a:latin typeface="Arial"/>
                <a:cs typeface="Arial"/>
              </a:rPr>
              <a:t>GEDIMINAS</a:t>
            </a:r>
            <a:r>
              <a:rPr dirty="0" sz="1100" spc="15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TECHNICAL</a:t>
            </a:r>
            <a:r>
              <a:rPr dirty="0" sz="1100" spc="60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UNIVERSITY</a:t>
            </a:r>
            <a:r>
              <a:rPr dirty="0" sz="1100" spc="25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(VILNIUS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TECH)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96651" y="6310884"/>
            <a:ext cx="341779" cy="34747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6723" y="0"/>
            <a:ext cx="4875276" cy="61101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4144" y="2352294"/>
            <a:ext cx="288353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0A4DC6"/>
                </a:solidFill>
              </a:rPr>
              <a:t>4</a:t>
            </a:r>
            <a:r>
              <a:rPr dirty="0" sz="2400" spc="-25">
                <a:solidFill>
                  <a:srgbClr val="0A4DC6"/>
                </a:solidFill>
              </a:rPr>
              <a:t> </a:t>
            </a:r>
            <a:r>
              <a:rPr dirty="0" sz="2400" spc="-5">
                <a:solidFill>
                  <a:srgbClr val="000000"/>
                </a:solidFill>
              </a:rPr>
              <a:t>TYRIMŲ</a:t>
            </a:r>
            <a:r>
              <a:rPr dirty="0" sz="2400" spc="-30">
                <a:solidFill>
                  <a:srgbClr val="000000"/>
                </a:solidFill>
              </a:rPr>
              <a:t> </a:t>
            </a:r>
            <a:r>
              <a:rPr dirty="0" sz="2400" spc="-10">
                <a:solidFill>
                  <a:srgbClr val="000000"/>
                </a:solidFill>
              </a:rPr>
              <a:t>CENTRAI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644144" y="2718308"/>
            <a:ext cx="4341495" cy="1122680"/>
          </a:xfrm>
          <a:prstGeom prst="rect">
            <a:avLst/>
          </a:prstGeom>
        </p:spPr>
        <p:txBody>
          <a:bodyPr wrap="square" lIns="0" tIns="1955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dirty="0" sz="2400" spc="-5" b="1">
                <a:solidFill>
                  <a:srgbClr val="0A4DC6"/>
                </a:solidFill>
                <a:latin typeface="Arial"/>
                <a:cs typeface="Arial"/>
              </a:rPr>
              <a:t>12</a:t>
            </a:r>
            <a:r>
              <a:rPr dirty="0" sz="2400" spc="-15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TYRIMŲ</a:t>
            </a:r>
            <a:r>
              <a:rPr dirty="0" sz="2400" spc="-2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INSTITUTAI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dirty="0" sz="2400" spc="-5" b="1">
                <a:solidFill>
                  <a:srgbClr val="0A4DC6"/>
                </a:solidFill>
                <a:latin typeface="Arial"/>
                <a:cs typeface="Arial"/>
              </a:rPr>
              <a:t>22</a:t>
            </a:r>
            <a:r>
              <a:rPr dirty="0" sz="2400" spc="-25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TYRIMŲ</a:t>
            </a:r>
            <a:r>
              <a:rPr dirty="0" sz="2400" spc="-2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LABORATORIJOS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96651" y="6310884"/>
            <a:ext cx="341779" cy="34747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44144" y="6383528"/>
            <a:ext cx="450850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latin typeface="Arial"/>
                <a:cs typeface="Arial"/>
              </a:rPr>
              <a:t>VILNIAUS</a:t>
            </a:r>
            <a:r>
              <a:rPr dirty="0" sz="1100" spc="45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GEDIMINOTECHNIKOS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UNIVERSITETAS</a:t>
            </a:r>
            <a:r>
              <a:rPr dirty="0" sz="1100" spc="75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(VILNIUS</a:t>
            </a:r>
            <a:r>
              <a:rPr dirty="0" sz="1100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TECH)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3DB8D7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0" y="103676"/>
            <a:ext cx="12192000" cy="6652259"/>
            <a:chOff x="0" y="103676"/>
            <a:chExt cx="12192000" cy="665225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3676"/>
              <a:ext cx="12192000" cy="665213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550164"/>
              <a:ext cx="1459992" cy="416051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45388" y="4488637"/>
            <a:ext cx="3548379" cy="12446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4000" spc="-5"/>
              <a:t>STUDIJOS </a:t>
            </a:r>
            <a:r>
              <a:rPr dirty="0" sz="4000"/>
              <a:t> </a:t>
            </a:r>
            <a:r>
              <a:rPr dirty="0" sz="4000" spc="-5">
                <a:solidFill>
                  <a:srgbClr val="0A4DC6"/>
                </a:solidFill>
              </a:rPr>
              <a:t>VILNIUS</a:t>
            </a:r>
            <a:r>
              <a:rPr dirty="0" sz="4000" spc="-80">
                <a:solidFill>
                  <a:srgbClr val="0A4DC6"/>
                </a:solidFill>
              </a:rPr>
              <a:t> </a:t>
            </a:r>
            <a:r>
              <a:rPr dirty="0" sz="4000" spc="-10">
                <a:solidFill>
                  <a:srgbClr val="0A4DC6"/>
                </a:solidFill>
              </a:rPr>
              <a:t>TECH</a:t>
            </a:r>
            <a:endParaRPr sz="4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24343" y="4572"/>
            <a:ext cx="4867656" cy="611885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4144" y="560908"/>
            <a:ext cx="604583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A4DC6"/>
                </a:solidFill>
              </a:rPr>
              <a:t>102</a:t>
            </a:r>
            <a:r>
              <a:rPr dirty="0" spc="-55">
                <a:solidFill>
                  <a:srgbClr val="0A4DC6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STUDIJŲ</a:t>
            </a:r>
            <a:r>
              <a:rPr dirty="0" spc="-35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PROGRAMOS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96651" y="6310884"/>
            <a:ext cx="341779" cy="34747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25804" y="1658492"/>
            <a:ext cx="4509770" cy="1668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5" b="1">
                <a:solidFill>
                  <a:srgbClr val="0A4DC6"/>
                </a:solidFill>
                <a:latin typeface="Arial"/>
                <a:cs typeface="Arial"/>
              </a:rPr>
              <a:t>75%</a:t>
            </a:r>
            <a:r>
              <a:rPr dirty="0" sz="2400" spc="-30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inžinerijos,</a:t>
            </a:r>
            <a:r>
              <a:rPr dirty="0" sz="2400" spc="-6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informatikos</a:t>
            </a:r>
            <a:r>
              <a:rPr dirty="0" sz="2400" spc="-5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ir </a:t>
            </a:r>
            <a:r>
              <a:rPr dirty="0" sz="2400" spc="-65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technologijos</a:t>
            </a:r>
            <a:r>
              <a:rPr dirty="0" sz="2400" spc="-4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mokslų</a:t>
            </a:r>
            <a:r>
              <a:rPr dirty="0" sz="2400" spc="-15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srityse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400" spc="-5" b="1">
                <a:solidFill>
                  <a:srgbClr val="0A4DC6"/>
                </a:solidFill>
                <a:latin typeface="Arial"/>
                <a:cs typeface="Arial"/>
              </a:rPr>
              <a:t>46%</a:t>
            </a:r>
            <a:r>
              <a:rPr dirty="0" sz="2400" spc="-15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vykdomos</a:t>
            </a:r>
            <a:r>
              <a:rPr dirty="0" sz="2400" spc="2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anglų</a:t>
            </a:r>
            <a:r>
              <a:rPr dirty="0" sz="2400" spc="-10" b="1">
                <a:latin typeface="Arial"/>
                <a:cs typeface="Arial"/>
              </a:rPr>
              <a:t> kalba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4144" y="6383528"/>
            <a:ext cx="450850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latin typeface="Arial"/>
                <a:cs typeface="Arial"/>
              </a:rPr>
              <a:t>VILNIAUS</a:t>
            </a:r>
            <a:r>
              <a:rPr dirty="0" sz="1100" spc="45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GEDIMINOTECHNIKOS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UNIVERSITETAS</a:t>
            </a:r>
            <a:r>
              <a:rPr dirty="0" sz="1100" spc="75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(VILNIUS</a:t>
            </a:r>
            <a:r>
              <a:rPr dirty="0" sz="1100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TECH)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93464" y="2554223"/>
            <a:ext cx="3218815" cy="3120390"/>
            <a:chOff x="4093464" y="2554223"/>
            <a:chExt cx="3218815" cy="3120390"/>
          </a:xfrm>
        </p:grpSpPr>
        <p:sp>
          <p:nvSpPr>
            <p:cNvPr id="3" name="object 3"/>
            <p:cNvSpPr/>
            <p:nvPr/>
          </p:nvSpPr>
          <p:spPr>
            <a:xfrm>
              <a:off x="5840603" y="2742310"/>
              <a:ext cx="318770" cy="1461135"/>
            </a:xfrm>
            <a:custGeom>
              <a:avLst/>
              <a:gdLst/>
              <a:ahLst/>
              <a:cxnLst/>
              <a:rect l="l" t="t" r="r" b="b"/>
              <a:pathLst>
                <a:path w="318770" h="1461135">
                  <a:moveTo>
                    <a:pt x="0" y="0"/>
                  </a:moveTo>
                  <a:lnTo>
                    <a:pt x="0" y="1461134"/>
                  </a:lnTo>
                  <a:lnTo>
                    <a:pt x="318770" y="35178"/>
                  </a:lnTo>
                  <a:lnTo>
                    <a:pt x="266264" y="24459"/>
                  </a:lnTo>
                  <a:lnTo>
                    <a:pt x="213435" y="15672"/>
                  </a:lnTo>
                  <a:lnTo>
                    <a:pt x="160337" y="8826"/>
                  </a:lnTo>
                  <a:lnTo>
                    <a:pt x="107028" y="3927"/>
                  </a:lnTo>
                  <a:lnTo>
                    <a:pt x="53563" y="9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BE3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840603" y="2777489"/>
              <a:ext cx="1457960" cy="1426210"/>
            </a:xfrm>
            <a:custGeom>
              <a:avLst/>
              <a:gdLst/>
              <a:ahLst/>
              <a:cxnLst/>
              <a:rect l="l" t="t" r="r" b="b"/>
              <a:pathLst>
                <a:path w="1457959" h="1426210">
                  <a:moveTo>
                    <a:pt x="318770" y="0"/>
                  </a:moveTo>
                  <a:lnTo>
                    <a:pt x="0" y="1425956"/>
                  </a:lnTo>
                  <a:lnTo>
                    <a:pt x="1457705" y="1325118"/>
                  </a:lnTo>
                  <a:lnTo>
                    <a:pt x="1453445" y="1275714"/>
                  </a:lnTo>
                  <a:lnTo>
                    <a:pt x="1447559" y="1226758"/>
                  </a:lnTo>
                  <a:lnTo>
                    <a:pt x="1440073" y="1178279"/>
                  </a:lnTo>
                  <a:lnTo>
                    <a:pt x="1431011" y="1130307"/>
                  </a:lnTo>
                  <a:lnTo>
                    <a:pt x="1420400" y="1082872"/>
                  </a:lnTo>
                  <a:lnTo>
                    <a:pt x="1408264" y="1036002"/>
                  </a:lnTo>
                  <a:lnTo>
                    <a:pt x="1394630" y="989729"/>
                  </a:lnTo>
                  <a:lnTo>
                    <a:pt x="1379521" y="944079"/>
                  </a:lnTo>
                  <a:lnTo>
                    <a:pt x="1362965" y="899085"/>
                  </a:lnTo>
                  <a:lnTo>
                    <a:pt x="1344986" y="854774"/>
                  </a:lnTo>
                  <a:lnTo>
                    <a:pt x="1325609" y="811177"/>
                  </a:lnTo>
                  <a:lnTo>
                    <a:pt x="1304861" y="768323"/>
                  </a:lnTo>
                  <a:lnTo>
                    <a:pt x="1282765" y="726242"/>
                  </a:lnTo>
                  <a:lnTo>
                    <a:pt x="1259349" y="684963"/>
                  </a:lnTo>
                  <a:lnTo>
                    <a:pt x="1234636" y="644515"/>
                  </a:lnTo>
                  <a:lnTo>
                    <a:pt x="1208653" y="604928"/>
                  </a:lnTo>
                  <a:lnTo>
                    <a:pt x="1181425" y="566232"/>
                  </a:lnTo>
                  <a:lnTo>
                    <a:pt x="1152978" y="528456"/>
                  </a:lnTo>
                  <a:lnTo>
                    <a:pt x="1123336" y="491630"/>
                  </a:lnTo>
                  <a:lnTo>
                    <a:pt x="1092524" y="455783"/>
                  </a:lnTo>
                  <a:lnTo>
                    <a:pt x="1060570" y="420945"/>
                  </a:lnTo>
                  <a:lnTo>
                    <a:pt x="1027497" y="387145"/>
                  </a:lnTo>
                  <a:lnTo>
                    <a:pt x="993331" y="354413"/>
                  </a:lnTo>
                  <a:lnTo>
                    <a:pt x="958098" y="322778"/>
                  </a:lnTo>
                  <a:lnTo>
                    <a:pt x="921823" y="292270"/>
                  </a:lnTo>
                  <a:lnTo>
                    <a:pt x="884531" y="262918"/>
                  </a:lnTo>
                  <a:lnTo>
                    <a:pt x="846248" y="234752"/>
                  </a:lnTo>
                  <a:lnTo>
                    <a:pt x="806999" y="207801"/>
                  </a:lnTo>
                  <a:lnTo>
                    <a:pt x="766809" y="182095"/>
                  </a:lnTo>
                  <a:lnTo>
                    <a:pt x="725705" y="157664"/>
                  </a:lnTo>
                  <a:lnTo>
                    <a:pt x="683710" y="134536"/>
                  </a:lnTo>
                  <a:lnTo>
                    <a:pt x="640851" y="112742"/>
                  </a:lnTo>
                  <a:lnTo>
                    <a:pt x="597154" y="92311"/>
                  </a:lnTo>
                  <a:lnTo>
                    <a:pt x="552642" y="73272"/>
                  </a:lnTo>
                  <a:lnTo>
                    <a:pt x="507342" y="55656"/>
                  </a:lnTo>
                  <a:lnTo>
                    <a:pt x="461280" y="39491"/>
                  </a:lnTo>
                  <a:lnTo>
                    <a:pt x="414480" y="24807"/>
                  </a:lnTo>
                  <a:lnTo>
                    <a:pt x="366968" y="11633"/>
                  </a:lnTo>
                  <a:lnTo>
                    <a:pt x="318770" y="0"/>
                  </a:lnTo>
                  <a:close/>
                </a:path>
              </a:pathLst>
            </a:custGeom>
            <a:solidFill>
              <a:srgbClr val="EE413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840603" y="2777489"/>
              <a:ext cx="1457960" cy="1426210"/>
            </a:xfrm>
            <a:custGeom>
              <a:avLst/>
              <a:gdLst/>
              <a:ahLst/>
              <a:cxnLst/>
              <a:rect l="l" t="t" r="r" b="b"/>
              <a:pathLst>
                <a:path w="1457959" h="1426210">
                  <a:moveTo>
                    <a:pt x="318770" y="0"/>
                  </a:moveTo>
                  <a:lnTo>
                    <a:pt x="366968" y="11633"/>
                  </a:lnTo>
                  <a:lnTo>
                    <a:pt x="414480" y="24807"/>
                  </a:lnTo>
                  <a:lnTo>
                    <a:pt x="461280" y="39491"/>
                  </a:lnTo>
                  <a:lnTo>
                    <a:pt x="507342" y="55656"/>
                  </a:lnTo>
                  <a:lnTo>
                    <a:pt x="552642" y="73272"/>
                  </a:lnTo>
                  <a:lnTo>
                    <a:pt x="597154" y="92311"/>
                  </a:lnTo>
                  <a:lnTo>
                    <a:pt x="640851" y="112742"/>
                  </a:lnTo>
                  <a:lnTo>
                    <a:pt x="683710" y="134536"/>
                  </a:lnTo>
                  <a:lnTo>
                    <a:pt x="725705" y="157664"/>
                  </a:lnTo>
                  <a:lnTo>
                    <a:pt x="766809" y="182095"/>
                  </a:lnTo>
                  <a:lnTo>
                    <a:pt x="806999" y="207801"/>
                  </a:lnTo>
                  <a:lnTo>
                    <a:pt x="846248" y="234752"/>
                  </a:lnTo>
                  <a:lnTo>
                    <a:pt x="884531" y="262918"/>
                  </a:lnTo>
                  <a:lnTo>
                    <a:pt x="921823" y="292270"/>
                  </a:lnTo>
                  <a:lnTo>
                    <a:pt x="958098" y="322778"/>
                  </a:lnTo>
                  <a:lnTo>
                    <a:pt x="993331" y="354413"/>
                  </a:lnTo>
                  <a:lnTo>
                    <a:pt x="1027497" y="387145"/>
                  </a:lnTo>
                  <a:lnTo>
                    <a:pt x="1060570" y="420945"/>
                  </a:lnTo>
                  <a:lnTo>
                    <a:pt x="1092524" y="455783"/>
                  </a:lnTo>
                  <a:lnTo>
                    <a:pt x="1123336" y="491630"/>
                  </a:lnTo>
                  <a:lnTo>
                    <a:pt x="1152978" y="528456"/>
                  </a:lnTo>
                  <a:lnTo>
                    <a:pt x="1181425" y="566232"/>
                  </a:lnTo>
                  <a:lnTo>
                    <a:pt x="1208653" y="604928"/>
                  </a:lnTo>
                  <a:lnTo>
                    <a:pt x="1234636" y="644515"/>
                  </a:lnTo>
                  <a:lnTo>
                    <a:pt x="1259349" y="684963"/>
                  </a:lnTo>
                  <a:lnTo>
                    <a:pt x="1282765" y="726242"/>
                  </a:lnTo>
                  <a:lnTo>
                    <a:pt x="1304861" y="768323"/>
                  </a:lnTo>
                  <a:lnTo>
                    <a:pt x="1325609" y="811177"/>
                  </a:lnTo>
                  <a:lnTo>
                    <a:pt x="1344986" y="854774"/>
                  </a:lnTo>
                  <a:lnTo>
                    <a:pt x="1362965" y="899085"/>
                  </a:lnTo>
                  <a:lnTo>
                    <a:pt x="1379521" y="944079"/>
                  </a:lnTo>
                  <a:lnTo>
                    <a:pt x="1394630" y="989729"/>
                  </a:lnTo>
                  <a:lnTo>
                    <a:pt x="1408264" y="1036002"/>
                  </a:lnTo>
                  <a:lnTo>
                    <a:pt x="1420400" y="1082872"/>
                  </a:lnTo>
                  <a:lnTo>
                    <a:pt x="1431011" y="1130307"/>
                  </a:lnTo>
                  <a:lnTo>
                    <a:pt x="1440073" y="1178279"/>
                  </a:lnTo>
                  <a:lnTo>
                    <a:pt x="1447559" y="1226758"/>
                  </a:lnTo>
                  <a:lnTo>
                    <a:pt x="1453445" y="1275714"/>
                  </a:lnTo>
                  <a:lnTo>
                    <a:pt x="1457705" y="1325118"/>
                  </a:lnTo>
                  <a:lnTo>
                    <a:pt x="0" y="1425956"/>
                  </a:lnTo>
                  <a:lnTo>
                    <a:pt x="318770" y="0"/>
                  </a:lnTo>
                  <a:close/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510786" y="4102607"/>
              <a:ext cx="2791460" cy="1562100"/>
            </a:xfrm>
            <a:custGeom>
              <a:avLst/>
              <a:gdLst/>
              <a:ahLst/>
              <a:cxnLst/>
              <a:rect l="l" t="t" r="r" b="b"/>
              <a:pathLst>
                <a:path w="2791459" h="1562100">
                  <a:moveTo>
                    <a:pt x="2787522" y="0"/>
                  </a:moveTo>
                  <a:lnTo>
                    <a:pt x="1329816" y="100838"/>
                  </a:lnTo>
                  <a:lnTo>
                    <a:pt x="0" y="706374"/>
                  </a:lnTo>
                  <a:lnTo>
                    <a:pt x="21161" y="750868"/>
                  </a:lnTo>
                  <a:lnTo>
                    <a:pt x="43683" y="794400"/>
                  </a:lnTo>
                  <a:lnTo>
                    <a:pt x="67530" y="836951"/>
                  </a:lnTo>
                  <a:lnTo>
                    <a:pt x="92671" y="878501"/>
                  </a:lnTo>
                  <a:lnTo>
                    <a:pt x="119072" y="919029"/>
                  </a:lnTo>
                  <a:lnTo>
                    <a:pt x="146699" y="958518"/>
                  </a:lnTo>
                  <a:lnTo>
                    <a:pt x="175520" y="996945"/>
                  </a:lnTo>
                  <a:lnTo>
                    <a:pt x="205502" y="1034292"/>
                  </a:lnTo>
                  <a:lnTo>
                    <a:pt x="236610" y="1070540"/>
                  </a:lnTo>
                  <a:lnTo>
                    <a:pt x="268813" y="1105667"/>
                  </a:lnTo>
                  <a:lnTo>
                    <a:pt x="302077" y="1139655"/>
                  </a:lnTo>
                  <a:lnTo>
                    <a:pt x="336369" y="1172484"/>
                  </a:lnTo>
                  <a:lnTo>
                    <a:pt x="371655" y="1204133"/>
                  </a:lnTo>
                  <a:lnTo>
                    <a:pt x="407902" y="1234584"/>
                  </a:lnTo>
                  <a:lnTo>
                    <a:pt x="445078" y="1263816"/>
                  </a:lnTo>
                  <a:lnTo>
                    <a:pt x="483149" y="1291809"/>
                  </a:lnTo>
                  <a:lnTo>
                    <a:pt x="522082" y="1318544"/>
                  </a:lnTo>
                  <a:lnTo>
                    <a:pt x="561843" y="1344002"/>
                  </a:lnTo>
                  <a:lnTo>
                    <a:pt x="602401" y="1368162"/>
                  </a:lnTo>
                  <a:lnTo>
                    <a:pt x="643720" y="1391004"/>
                  </a:lnTo>
                  <a:lnTo>
                    <a:pt x="685769" y="1412509"/>
                  </a:lnTo>
                  <a:lnTo>
                    <a:pt x="728514" y="1432657"/>
                  </a:lnTo>
                  <a:lnTo>
                    <a:pt x="771921" y="1451428"/>
                  </a:lnTo>
                  <a:lnTo>
                    <a:pt x="815958" y="1468803"/>
                  </a:lnTo>
                  <a:lnTo>
                    <a:pt x="860592" y="1484761"/>
                  </a:lnTo>
                  <a:lnTo>
                    <a:pt x="905790" y="1499283"/>
                  </a:lnTo>
                  <a:lnTo>
                    <a:pt x="951517" y="1512350"/>
                  </a:lnTo>
                  <a:lnTo>
                    <a:pt x="997742" y="1523941"/>
                  </a:lnTo>
                  <a:lnTo>
                    <a:pt x="1044430" y="1534036"/>
                  </a:lnTo>
                  <a:lnTo>
                    <a:pt x="1091549" y="1542617"/>
                  </a:lnTo>
                  <a:lnTo>
                    <a:pt x="1139065" y="1549662"/>
                  </a:lnTo>
                  <a:lnTo>
                    <a:pt x="1186946" y="1555153"/>
                  </a:lnTo>
                  <a:lnTo>
                    <a:pt x="1235158" y="1559069"/>
                  </a:lnTo>
                  <a:lnTo>
                    <a:pt x="1283668" y="1561391"/>
                  </a:lnTo>
                  <a:lnTo>
                    <a:pt x="1332443" y="1562099"/>
                  </a:lnTo>
                  <a:lnTo>
                    <a:pt x="1381450" y="1561173"/>
                  </a:lnTo>
                  <a:lnTo>
                    <a:pt x="1430654" y="1558594"/>
                  </a:lnTo>
                  <a:lnTo>
                    <a:pt x="1478717" y="1554484"/>
                  </a:lnTo>
                  <a:lnTo>
                    <a:pt x="1526283" y="1548859"/>
                  </a:lnTo>
                  <a:lnTo>
                    <a:pt x="1573331" y="1541744"/>
                  </a:lnTo>
                  <a:lnTo>
                    <a:pt x="1619837" y="1533165"/>
                  </a:lnTo>
                  <a:lnTo>
                    <a:pt x="1665780" y="1523148"/>
                  </a:lnTo>
                  <a:lnTo>
                    <a:pt x="1711137" y="1511718"/>
                  </a:lnTo>
                  <a:lnTo>
                    <a:pt x="1755886" y="1498902"/>
                  </a:lnTo>
                  <a:lnTo>
                    <a:pt x="1800005" y="1484724"/>
                  </a:lnTo>
                  <a:lnTo>
                    <a:pt x="1843471" y="1469210"/>
                  </a:lnTo>
                  <a:lnTo>
                    <a:pt x="1886261" y="1452386"/>
                  </a:lnTo>
                  <a:lnTo>
                    <a:pt x="1928354" y="1434278"/>
                  </a:lnTo>
                  <a:lnTo>
                    <a:pt x="1969728" y="1414912"/>
                  </a:lnTo>
                  <a:lnTo>
                    <a:pt x="2010358" y="1394312"/>
                  </a:lnTo>
                  <a:lnTo>
                    <a:pt x="2050225" y="1372505"/>
                  </a:lnTo>
                  <a:lnTo>
                    <a:pt x="2089304" y="1349517"/>
                  </a:lnTo>
                  <a:lnTo>
                    <a:pt x="2127573" y="1325373"/>
                  </a:lnTo>
                  <a:lnTo>
                    <a:pt x="2165012" y="1300098"/>
                  </a:lnTo>
                  <a:lnTo>
                    <a:pt x="2201596" y="1273719"/>
                  </a:lnTo>
                  <a:lnTo>
                    <a:pt x="2237303" y="1246261"/>
                  </a:lnTo>
                  <a:lnTo>
                    <a:pt x="2272112" y="1217750"/>
                  </a:lnTo>
                  <a:lnTo>
                    <a:pt x="2305999" y="1188211"/>
                  </a:lnTo>
                  <a:lnTo>
                    <a:pt x="2338943" y="1157670"/>
                  </a:lnTo>
                  <a:lnTo>
                    <a:pt x="2370922" y="1126154"/>
                  </a:lnTo>
                  <a:lnTo>
                    <a:pt x="2401911" y="1093686"/>
                  </a:lnTo>
                  <a:lnTo>
                    <a:pt x="2431891" y="1060294"/>
                  </a:lnTo>
                  <a:lnTo>
                    <a:pt x="2460837" y="1026002"/>
                  </a:lnTo>
                  <a:lnTo>
                    <a:pt x="2488728" y="990838"/>
                  </a:lnTo>
                  <a:lnTo>
                    <a:pt x="2515541" y="954825"/>
                  </a:lnTo>
                  <a:lnTo>
                    <a:pt x="2541255" y="917990"/>
                  </a:lnTo>
                  <a:lnTo>
                    <a:pt x="2565846" y="880358"/>
                  </a:lnTo>
                  <a:lnTo>
                    <a:pt x="2589292" y="841956"/>
                  </a:lnTo>
                  <a:lnTo>
                    <a:pt x="2611571" y="802808"/>
                  </a:lnTo>
                  <a:lnTo>
                    <a:pt x="2632660" y="762941"/>
                  </a:lnTo>
                  <a:lnTo>
                    <a:pt x="2652538" y="722381"/>
                  </a:lnTo>
                  <a:lnTo>
                    <a:pt x="2671181" y="681152"/>
                  </a:lnTo>
                  <a:lnTo>
                    <a:pt x="2688568" y="639280"/>
                  </a:lnTo>
                  <a:lnTo>
                    <a:pt x="2704676" y="596792"/>
                  </a:lnTo>
                  <a:lnTo>
                    <a:pt x="2719483" y="553713"/>
                  </a:lnTo>
                  <a:lnTo>
                    <a:pt x="2732965" y="510068"/>
                  </a:lnTo>
                  <a:lnTo>
                    <a:pt x="2745102" y="465884"/>
                  </a:lnTo>
                  <a:lnTo>
                    <a:pt x="2755871" y="421185"/>
                  </a:lnTo>
                  <a:lnTo>
                    <a:pt x="2765249" y="375998"/>
                  </a:lnTo>
                  <a:lnTo>
                    <a:pt x="2773214" y="330348"/>
                  </a:lnTo>
                  <a:lnTo>
                    <a:pt x="2779743" y="284262"/>
                  </a:lnTo>
                  <a:lnTo>
                    <a:pt x="2784815" y="237763"/>
                  </a:lnTo>
                  <a:lnTo>
                    <a:pt x="2788406" y="190879"/>
                  </a:lnTo>
                  <a:lnTo>
                    <a:pt x="2790495" y="143635"/>
                  </a:lnTo>
                  <a:lnTo>
                    <a:pt x="2791059" y="96057"/>
                  </a:lnTo>
                  <a:lnTo>
                    <a:pt x="2790075" y="48170"/>
                  </a:lnTo>
                  <a:lnTo>
                    <a:pt x="2787522" y="0"/>
                  </a:lnTo>
                  <a:close/>
                </a:path>
              </a:pathLst>
            </a:custGeom>
            <a:solidFill>
              <a:srgbClr val="00DDA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510786" y="4102607"/>
              <a:ext cx="2791460" cy="1562100"/>
            </a:xfrm>
            <a:custGeom>
              <a:avLst/>
              <a:gdLst/>
              <a:ahLst/>
              <a:cxnLst/>
              <a:rect l="l" t="t" r="r" b="b"/>
              <a:pathLst>
                <a:path w="2791459" h="1562100">
                  <a:moveTo>
                    <a:pt x="2787522" y="0"/>
                  </a:moveTo>
                  <a:lnTo>
                    <a:pt x="2790075" y="48170"/>
                  </a:lnTo>
                  <a:lnTo>
                    <a:pt x="2791059" y="96057"/>
                  </a:lnTo>
                  <a:lnTo>
                    <a:pt x="2790495" y="143635"/>
                  </a:lnTo>
                  <a:lnTo>
                    <a:pt x="2788406" y="190879"/>
                  </a:lnTo>
                  <a:lnTo>
                    <a:pt x="2784815" y="237763"/>
                  </a:lnTo>
                  <a:lnTo>
                    <a:pt x="2779743" y="284262"/>
                  </a:lnTo>
                  <a:lnTo>
                    <a:pt x="2773214" y="330348"/>
                  </a:lnTo>
                  <a:lnTo>
                    <a:pt x="2765249" y="375998"/>
                  </a:lnTo>
                  <a:lnTo>
                    <a:pt x="2755871" y="421185"/>
                  </a:lnTo>
                  <a:lnTo>
                    <a:pt x="2745102" y="465884"/>
                  </a:lnTo>
                  <a:lnTo>
                    <a:pt x="2732965" y="510068"/>
                  </a:lnTo>
                  <a:lnTo>
                    <a:pt x="2719483" y="553713"/>
                  </a:lnTo>
                  <a:lnTo>
                    <a:pt x="2704676" y="596792"/>
                  </a:lnTo>
                  <a:lnTo>
                    <a:pt x="2688568" y="639280"/>
                  </a:lnTo>
                  <a:lnTo>
                    <a:pt x="2671181" y="681152"/>
                  </a:lnTo>
                  <a:lnTo>
                    <a:pt x="2652538" y="722381"/>
                  </a:lnTo>
                  <a:lnTo>
                    <a:pt x="2632660" y="762941"/>
                  </a:lnTo>
                  <a:lnTo>
                    <a:pt x="2611571" y="802808"/>
                  </a:lnTo>
                  <a:lnTo>
                    <a:pt x="2589292" y="841956"/>
                  </a:lnTo>
                  <a:lnTo>
                    <a:pt x="2565846" y="880358"/>
                  </a:lnTo>
                  <a:lnTo>
                    <a:pt x="2541255" y="917990"/>
                  </a:lnTo>
                  <a:lnTo>
                    <a:pt x="2515541" y="954825"/>
                  </a:lnTo>
                  <a:lnTo>
                    <a:pt x="2488728" y="990838"/>
                  </a:lnTo>
                  <a:lnTo>
                    <a:pt x="2460837" y="1026002"/>
                  </a:lnTo>
                  <a:lnTo>
                    <a:pt x="2431891" y="1060294"/>
                  </a:lnTo>
                  <a:lnTo>
                    <a:pt x="2401911" y="1093686"/>
                  </a:lnTo>
                  <a:lnTo>
                    <a:pt x="2370922" y="1126154"/>
                  </a:lnTo>
                  <a:lnTo>
                    <a:pt x="2338943" y="1157670"/>
                  </a:lnTo>
                  <a:lnTo>
                    <a:pt x="2305999" y="1188211"/>
                  </a:lnTo>
                  <a:lnTo>
                    <a:pt x="2272112" y="1217750"/>
                  </a:lnTo>
                  <a:lnTo>
                    <a:pt x="2237303" y="1246261"/>
                  </a:lnTo>
                  <a:lnTo>
                    <a:pt x="2201596" y="1273719"/>
                  </a:lnTo>
                  <a:lnTo>
                    <a:pt x="2165012" y="1300098"/>
                  </a:lnTo>
                  <a:lnTo>
                    <a:pt x="2127573" y="1325373"/>
                  </a:lnTo>
                  <a:lnTo>
                    <a:pt x="2089304" y="1349517"/>
                  </a:lnTo>
                  <a:lnTo>
                    <a:pt x="2050225" y="1372505"/>
                  </a:lnTo>
                  <a:lnTo>
                    <a:pt x="2010358" y="1394312"/>
                  </a:lnTo>
                  <a:lnTo>
                    <a:pt x="1969728" y="1414912"/>
                  </a:lnTo>
                  <a:lnTo>
                    <a:pt x="1928354" y="1434278"/>
                  </a:lnTo>
                  <a:lnTo>
                    <a:pt x="1886261" y="1452386"/>
                  </a:lnTo>
                  <a:lnTo>
                    <a:pt x="1843471" y="1469210"/>
                  </a:lnTo>
                  <a:lnTo>
                    <a:pt x="1800005" y="1484724"/>
                  </a:lnTo>
                  <a:lnTo>
                    <a:pt x="1755886" y="1498902"/>
                  </a:lnTo>
                  <a:lnTo>
                    <a:pt x="1711137" y="1511718"/>
                  </a:lnTo>
                  <a:lnTo>
                    <a:pt x="1665780" y="1523148"/>
                  </a:lnTo>
                  <a:lnTo>
                    <a:pt x="1619837" y="1533165"/>
                  </a:lnTo>
                  <a:lnTo>
                    <a:pt x="1573331" y="1541744"/>
                  </a:lnTo>
                  <a:lnTo>
                    <a:pt x="1526283" y="1548859"/>
                  </a:lnTo>
                  <a:lnTo>
                    <a:pt x="1478717" y="1554484"/>
                  </a:lnTo>
                  <a:lnTo>
                    <a:pt x="1430654" y="1558594"/>
                  </a:lnTo>
                  <a:lnTo>
                    <a:pt x="1381450" y="1561173"/>
                  </a:lnTo>
                  <a:lnTo>
                    <a:pt x="1332443" y="1562099"/>
                  </a:lnTo>
                  <a:lnTo>
                    <a:pt x="1283668" y="1561391"/>
                  </a:lnTo>
                  <a:lnTo>
                    <a:pt x="1235158" y="1559069"/>
                  </a:lnTo>
                  <a:lnTo>
                    <a:pt x="1186946" y="1555153"/>
                  </a:lnTo>
                  <a:lnTo>
                    <a:pt x="1139065" y="1549662"/>
                  </a:lnTo>
                  <a:lnTo>
                    <a:pt x="1091549" y="1542617"/>
                  </a:lnTo>
                  <a:lnTo>
                    <a:pt x="1044430" y="1534036"/>
                  </a:lnTo>
                  <a:lnTo>
                    <a:pt x="997742" y="1523941"/>
                  </a:lnTo>
                  <a:lnTo>
                    <a:pt x="951517" y="1512350"/>
                  </a:lnTo>
                  <a:lnTo>
                    <a:pt x="905790" y="1499283"/>
                  </a:lnTo>
                  <a:lnTo>
                    <a:pt x="860592" y="1484761"/>
                  </a:lnTo>
                  <a:lnTo>
                    <a:pt x="815958" y="1468803"/>
                  </a:lnTo>
                  <a:lnTo>
                    <a:pt x="771921" y="1451428"/>
                  </a:lnTo>
                  <a:lnTo>
                    <a:pt x="728514" y="1432657"/>
                  </a:lnTo>
                  <a:lnTo>
                    <a:pt x="685769" y="1412509"/>
                  </a:lnTo>
                  <a:lnTo>
                    <a:pt x="643720" y="1391004"/>
                  </a:lnTo>
                  <a:lnTo>
                    <a:pt x="602401" y="1368162"/>
                  </a:lnTo>
                  <a:lnTo>
                    <a:pt x="561843" y="1344002"/>
                  </a:lnTo>
                  <a:lnTo>
                    <a:pt x="522082" y="1318544"/>
                  </a:lnTo>
                  <a:lnTo>
                    <a:pt x="483149" y="1291809"/>
                  </a:lnTo>
                  <a:lnTo>
                    <a:pt x="445078" y="1263816"/>
                  </a:lnTo>
                  <a:lnTo>
                    <a:pt x="407902" y="1234584"/>
                  </a:lnTo>
                  <a:lnTo>
                    <a:pt x="371655" y="1204133"/>
                  </a:lnTo>
                  <a:lnTo>
                    <a:pt x="336369" y="1172484"/>
                  </a:lnTo>
                  <a:lnTo>
                    <a:pt x="302077" y="1139655"/>
                  </a:lnTo>
                  <a:lnTo>
                    <a:pt x="268813" y="1105667"/>
                  </a:lnTo>
                  <a:lnTo>
                    <a:pt x="236610" y="1070540"/>
                  </a:lnTo>
                  <a:lnTo>
                    <a:pt x="205502" y="1034292"/>
                  </a:lnTo>
                  <a:lnTo>
                    <a:pt x="175520" y="996945"/>
                  </a:lnTo>
                  <a:lnTo>
                    <a:pt x="146699" y="958518"/>
                  </a:lnTo>
                  <a:lnTo>
                    <a:pt x="119072" y="919029"/>
                  </a:lnTo>
                  <a:lnTo>
                    <a:pt x="92671" y="878501"/>
                  </a:lnTo>
                  <a:lnTo>
                    <a:pt x="67530" y="836951"/>
                  </a:lnTo>
                  <a:lnTo>
                    <a:pt x="43683" y="794400"/>
                  </a:lnTo>
                  <a:lnTo>
                    <a:pt x="21161" y="750868"/>
                  </a:lnTo>
                  <a:lnTo>
                    <a:pt x="0" y="706374"/>
                  </a:lnTo>
                  <a:lnTo>
                    <a:pt x="1329816" y="100838"/>
                  </a:lnTo>
                  <a:lnTo>
                    <a:pt x="2787522" y="0"/>
                  </a:lnTo>
                  <a:close/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439920" y="4203445"/>
              <a:ext cx="1400810" cy="605790"/>
            </a:xfrm>
            <a:custGeom>
              <a:avLst/>
              <a:gdLst/>
              <a:ahLst/>
              <a:cxnLst/>
              <a:rect l="l" t="t" r="r" b="b"/>
              <a:pathLst>
                <a:path w="1400810" h="605789">
                  <a:moveTo>
                    <a:pt x="1400682" y="0"/>
                  </a:moveTo>
                  <a:lnTo>
                    <a:pt x="0" y="416559"/>
                  </a:lnTo>
                  <a:lnTo>
                    <a:pt x="15287" y="464679"/>
                  </a:lnTo>
                  <a:lnTo>
                    <a:pt x="32194" y="512238"/>
                  </a:lnTo>
                  <a:lnTo>
                    <a:pt x="50720" y="559202"/>
                  </a:lnTo>
                  <a:lnTo>
                    <a:pt x="70865" y="605535"/>
                  </a:lnTo>
                  <a:lnTo>
                    <a:pt x="1400682" y="0"/>
                  </a:lnTo>
                  <a:close/>
                </a:path>
              </a:pathLst>
            </a:custGeom>
            <a:solidFill>
              <a:srgbClr val="3DB8D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439920" y="4203445"/>
              <a:ext cx="1400810" cy="605790"/>
            </a:xfrm>
            <a:custGeom>
              <a:avLst/>
              <a:gdLst/>
              <a:ahLst/>
              <a:cxnLst/>
              <a:rect l="l" t="t" r="r" b="b"/>
              <a:pathLst>
                <a:path w="1400810" h="605789">
                  <a:moveTo>
                    <a:pt x="70865" y="605535"/>
                  </a:moveTo>
                  <a:lnTo>
                    <a:pt x="50720" y="559202"/>
                  </a:lnTo>
                  <a:lnTo>
                    <a:pt x="32194" y="512238"/>
                  </a:lnTo>
                  <a:lnTo>
                    <a:pt x="15287" y="464679"/>
                  </a:lnTo>
                  <a:lnTo>
                    <a:pt x="0" y="416559"/>
                  </a:lnTo>
                  <a:lnTo>
                    <a:pt x="1400682" y="0"/>
                  </a:lnTo>
                  <a:lnTo>
                    <a:pt x="70865" y="605535"/>
                  </a:lnTo>
                  <a:close/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379430" y="3540124"/>
              <a:ext cx="1461770" cy="1080135"/>
            </a:xfrm>
            <a:custGeom>
              <a:avLst/>
              <a:gdLst/>
              <a:ahLst/>
              <a:cxnLst/>
              <a:rect l="l" t="t" r="r" b="b"/>
              <a:pathLst>
                <a:path w="1461770" h="1080135">
                  <a:moveTo>
                    <a:pt x="159168" y="0"/>
                  </a:moveTo>
                  <a:lnTo>
                    <a:pt x="136798" y="45865"/>
                  </a:lnTo>
                  <a:lnTo>
                    <a:pt x="116105" y="92337"/>
                  </a:lnTo>
                  <a:lnTo>
                    <a:pt x="97091" y="139370"/>
                  </a:lnTo>
                  <a:lnTo>
                    <a:pt x="79762" y="186921"/>
                  </a:lnTo>
                  <a:lnTo>
                    <a:pt x="64121" y="234943"/>
                  </a:lnTo>
                  <a:lnTo>
                    <a:pt x="50172" y="283392"/>
                  </a:lnTo>
                  <a:lnTo>
                    <a:pt x="37920" y="332223"/>
                  </a:lnTo>
                  <a:lnTo>
                    <a:pt x="27369" y="381390"/>
                  </a:lnTo>
                  <a:lnTo>
                    <a:pt x="18522" y="430849"/>
                  </a:lnTo>
                  <a:lnTo>
                    <a:pt x="11384" y="480555"/>
                  </a:lnTo>
                  <a:lnTo>
                    <a:pt x="5958" y="530463"/>
                  </a:lnTo>
                  <a:lnTo>
                    <a:pt x="2250" y="580527"/>
                  </a:lnTo>
                  <a:lnTo>
                    <a:pt x="262" y="630702"/>
                  </a:lnTo>
                  <a:lnTo>
                    <a:pt x="0" y="680945"/>
                  </a:lnTo>
                  <a:lnTo>
                    <a:pt x="1466" y="731209"/>
                  </a:lnTo>
                  <a:lnTo>
                    <a:pt x="4666" y="781449"/>
                  </a:lnTo>
                  <a:lnTo>
                    <a:pt x="9603" y="831621"/>
                  </a:lnTo>
                  <a:lnTo>
                    <a:pt x="16281" y="881680"/>
                  </a:lnTo>
                  <a:lnTo>
                    <a:pt x="24705" y="931580"/>
                  </a:lnTo>
                  <a:lnTo>
                    <a:pt x="34878" y="981277"/>
                  </a:lnTo>
                  <a:lnTo>
                    <a:pt x="46804" y="1030726"/>
                  </a:lnTo>
                  <a:lnTo>
                    <a:pt x="60489" y="1079881"/>
                  </a:lnTo>
                  <a:lnTo>
                    <a:pt x="1461172" y="663320"/>
                  </a:lnTo>
                  <a:lnTo>
                    <a:pt x="159168" y="0"/>
                  </a:lnTo>
                  <a:close/>
                </a:path>
              </a:pathLst>
            </a:custGeom>
            <a:solidFill>
              <a:srgbClr val="0A4DC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379430" y="3540124"/>
              <a:ext cx="1461770" cy="1080135"/>
            </a:xfrm>
            <a:custGeom>
              <a:avLst/>
              <a:gdLst/>
              <a:ahLst/>
              <a:cxnLst/>
              <a:rect l="l" t="t" r="r" b="b"/>
              <a:pathLst>
                <a:path w="1461770" h="1080135">
                  <a:moveTo>
                    <a:pt x="60489" y="1079881"/>
                  </a:moveTo>
                  <a:lnTo>
                    <a:pt x="46804" y="1030726"/>
                  </a:lnTo>
                  <a:lnTo>
                    <a:pt x="34878" y="981277"/>
                  </a:lnTo>
                  <a:lnTo>
                    <a:pt x="24705" y="931580"/>
                  </a:lnTo>
                  <a:lnTo>
                    <a:pt x="16281" y="881680"/>
                  </a:lnTo>
                  <a:lnTo>
                    <a:pt x="9603" y="831621"/>
                  </a:lnTo>
                  <a:lnTo>
                    <a:pt x="4666" y="781449"/>
                  </a:lnTo>
                  <a:lnTo>
                    <a:pt x="1466" y="731209"/>
                  </a:lnTo>
                  <a:lnTo>
                    <a:pt x="0" y="680945"/>
                  </a:lnTo>
                  <a:lnTo>
                    <a:pt x="262" y="630702"/>
                  </a:lnTo>
                  <a:lnTo>
                    <a:pt x="2250" y="580527"/>
                  </a:lnTo>
                  <a:lnTo>
                    <a:pt x="5958" y="530463"/>
                  </a:lnTo>
                  <a:lnTo>
                    <a:pt x="11384" y="480555"/>
                  </a:lnTo>
                  <a:lnTo>
                    <a:pt x="18522" y="430849"/>
                  </a:lnTo>
                  <a:lnTo>
                    <a:pt x="27369" y="381390"/>
                  </a:lnTo>
                  <a:lnTo>
                    <a:pt x="37920" y="332223"/>
                  </a:lnTo>
                  <a:lnTo>
                    <a:pt x="50172" y="283392"/>
                  </a:lnTo>
                  <a:lnTo>
                    <a:pt x="64121" y="234943"/>
                  </a:lnTo>
                  <a:lnTo>
                    <a:pt x="79762" y="186921"/>
                  </a:lnTo>
                  <a:lnTo>
                    <a:pt x="97091" y="139370"/>
                  </a:lnTo>
                  <a:lnTo>
                    <a:pt x="116105" y="92337"/>
                  </a:lnTo>
                  <a:lnTo>
                    <a:pt x="136798" y="45865"/>
                  </a:lnTo>
                  <a:lnTo>
                    <a:pt x="159168" y="0"/>
                  </a:lnTo>
                  <a:lnTo>
                    <a:pt x="1461172" y="663320"/>
                  </a:lnTo>
                  <a:lnTo>
                    <a:pt x="60489" y="1079881"/>
                  </a:lnTo>
                  <a:close/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538599" y="2790443"/>
              <a:ext cx="1302385" cy="1413510"/>
            </a:xfrm>
            <a:custGeom>
              <a:avLst/>
              <a:gdLst/>
              <a:ahLst/>
              <a:cxnLst/>
              <a:rect l="l" t="t" r="r" b="b"/>
              <a:pathLst>
                <a:path w="1302385" h="1413510">
                  <a:moveTo>
                    <a:pt x="929639" y="0"/>
                  </a:moveTo>
                  <a:lnTo>
                    <a:pt x="881658" y="13535"/>
                  </a:lnTo>
                  <a:lnTo>
                    <a:pt x="834326" y="28643"/>
                  </a:lnTo>
                  <a:lnTo>
                    <a:pt x="787676" y="45296"/>
                  </a:lnTo>
                  <a:lnTo>
                    <a:pt x="741741" y="63469"/>
                  </a:lnTo>
                  <a:lnTo>
                    <a:pt x="696553" y="83136"/>
                  </a:lnTo>
                  <a:lnTo>
                    <a:pt x="652145" y="104269"/>
                  </a:lnTo>
                  <a:lnTo>
                    <a:pt x="608550" y="126844"/>
                  </a:lnTo>
                  <a:lnTo>
                    <a:pt x="565800" y="150834"/>
                  </a:lnTo>
                  <a:lnTo>
                    <a:pt x="523929" y="176211"/>
                  </a:lnTo>
                  <a:lnTo>
                    <a:pt x="482967" y="202952"/>
                  </a:lnTo>
                  <a:lnTo>
                    <a:pt x="442949" y="231028"/>
                  </a:lnTo>
                  <a:lnTo>
                    <a:pt x="403907" y="260414"/>
                  </a:lnTo>
                  <a:lnTo>
                    <a:pt x="365873" y="291083"/>
                  </a:lnTo>
                  <a:lnTo>
                    <a:pt x="328880" y="323010"/>
                  </a:lnTo>
                  <a:lnTo>
                    <a:pt x="292961" y="356167"/>
                  </a:lnTo>
                  <a:lnTo>
                    <a:pt x="258148" y="390530"/>
                  </a:lnTo>
                  <a:lnTo>
                    <a:pt x="224474" y="426071"/>
                  </a:lnTo>
                  <a:lnTo>
                    <a:pt x="191972" y="462765"/>
                  </a:lnTo>
                  <a:lnTo>
                    <a:pt x="160674" y="500584"/>
                  </a:lnTo>
                  <a:lnTo>
                    <a:pt x="130612" y="539504"/>
                  </a:lnTo>
                  <a:lnTo>
                    <a:pt x="101820" y="579497"/>
                  </a:lnTo>
                  <a:lnTo>
                    <a:pt x="74331" y="620537"/>
                  </a:lnTo>
                  <a:lnTo>
                    <a:pt x="48175" y="662599"/>
                  </a:lnTo>
                  <a:lnTo>
                    <a:pt x="23387" y="705655"/>
                  </a:lnTo>
                  <a:lnTo>
                    <a:pt x="0" y="749680"/>
                  </a:lnTo>
                  <a:lnTo>
                    <a:pt x="1302003" y="1413001"/>
                  </a:lnTo>
                  <a:lnTo>
                    <a:pt x="929639" y="0"/>
                  </a:lnTo>
                  <a:close/>
                </a:path>
              </a:pathLst>
            </a:custGeom>
            <a:solidFill>
              <a:srgbClr val="F68A2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538599" y="2790443"/>
              <a:ext cx="1302385" cy="1413510"/>
            </a:xfrm>
            <a:custGeom>
              <a:avLst/>
              <a:gdLst/>
              <a:ahLst/>
              <a:cxnLst/>
              <a:rect l="l" t="t" r="r" b="b"/>
              <a:pathLst>
                <a:path w="1302385" h="1413510">
                  <a:moveTo>
                    <a:pt x="0" y="749680"/>
                  </a:moveTo>
                  <a:lnTo>
                    <a:pt x="23387" y="705655"/>
                  </a:lnTo>
                  <a:lnTo>
                    <a:pt x="48175" y="662599"/>
                  </a:lnTo>
                  <a:lnTo>
                    <a:pt x="74331" y="620537"/>
                  </a:lnTo>
                  <a:lnTo>
                    <a:pt x="101820" y="579497"/>
                  </a:lnTo>
                  <a:lnTo>
                    <a:pt x="130612" y="539504"/>
                  </a:lnTo>
                  <a:lnTo>
                    <a:pt x="160674" y="500584"/>
                  </a:lnTo>
                  <a:lnTo>
                    <a:pt x="191972" y="462765"/>
                  </a:lnTo>
                  <a:lnTo>
                    <a:pt x="224474" y="426071"/>
                  </a:lnTo>
                  <a:lnTo>
                    <a:pt x="258148" y="390530"/>
                  </a:lnTo>
                  <a:lnTo>
                    <a:pt x="292961" y="356167"/>
                  </a:lnTo>
                  <a:lnTo>
                    <a:pt x="328880" y="323010"/>
                  </a:lnTo>
                  <a:lnTo>
                    <a:pt x="365873" y="291083"/>
                  </a:lnTo>
                  <a:lnTo>
                    <a:pt x="403907" y="260414"/>
                  </a:lnTo>
                  <a:lnTo>
                    <a:pt x="442949" y="231028"/>
                  </a:lnTo>
                  <a:lnTo>
                    <a:pt x="482967" y="202952"/>
                  </a:lnTo>
                  <a:lnTo>
                    <a:pt x="523929" y="176211"/>
                  </a:lnTo>
                  <a:lnTo>
                    <a:pt x="565800" y="150834"/>
                  </a:lnTo>
                  <a:lnTo>
                    <a:pt x="608550" y="126844"/>
                  </a:lnTo>
                  <a:lnTo>
                    <a:pt x="652145" y="104269"/>
                  </a:lnTo>
                  <a:lnTo>
                    <a:pt x="696553" y="83136"/>
                  </a:lnTo>
                  <a:lnTo>
                    <a:pt x="741741" y="63469"/>
                  </a:lnTo>
                  <a:lnTo>
                    <a:pt x="787676" y="45296"/>
                  </a:lnTo>
                  <a:lnTo>
                    <a:pt x="834326" y="28643"/>
                  </a:lnTo>
                  <a:lnTo>
                    <a:pt x="881658" y="13535"/>
                  </a:lnTo>
                  <a:lnTo>
                    <a:pt x="929639" y="0"/>
                  </a:lnTo>
                  <a:lnTo>
                    <a:pt x="1302003" y="1413001"/>
                  </a:lnTo>
                  <a:lnTo>
                    <a:pt x="0" y="749680"/>
                  </a:lnTo>
                  <a:close/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468239" y="2742310"/>
              <a:ext cx="372745" cy="1461135"/>
            </a:xfrm>
            <a:custGeom>
              <a:avLst/>
              <a:gdLst/>
              <a:ahLst/>
              <a:cxnLst/>
              <a:rect l="l" t="t" r="r" b="b"/>
              <a:pathLst>
                <a:path w="372745" h="1461135">
                  <a:moveTo>
                    <a:pt x="372363" y="0"/>
                  </a:moveTo>
                  <a:lnTo>
                    <a:pt x="318527" y="986"/>
                  </a:lnTo>
                  <a:lnTo>
                    <a:pt x="264819" y="3944"/>
                  </a:lnTo>
                  <a:lnTo>
                    <a:pt x="211290" y="8867"/>
                  </a:lnTo>
                  <a:lnTo>
                    <a:pt x="157993" y="15752"/>
                  </a:lnTo>
                  <a:lnTo>
                    <a:pt x="104979" y="24594"/>
                  </a:lnTo>
                  <a:lnTo>
                    <a:pt x="52297" y="35389"/>
                  </a:lnTo>
                  <a:lnTo>
                    <a:pt x="0" y="48133"/>
                  </a:lnTo>
                  <a:lnTo>
                    <a:pt x="372363" y="1461134"/>
                  </a:lnTo>
                  <a:lnTo>
                    <a:pt x="372363" y="0"/>
                  </a:lnTo>
                  <a:close/>
                </a:path>
              </a:pathLst>
            </a:custGeom>
            <a:solidFill>
              <a:srgbClr val="8571B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468239" y="2742310"/>
              <a:ext cx="372745" cy="1461135"/>
            </a:xfrm>
            <a:custGeom>
              <a:avLst/>
              <a:gdLst/>
              <a:ahLst/>
              <a:cxnLst/>
              <a:rect l="l" t="t" r="r" b="b"/>
              <a:pathLst>
                <a:path w="372745" h="1461135">
                  <a:moveTo>
                    <a:pt x="0" y="48133"/>
                  </a:moveTo>
                  <a:lnTo>
                    <a:pt x="52297" y="35389"/>
                  </a:lnTo>
                  <a:lnTo>
                    <a:pt x="104979" y="24594"/>
                  </a:lnTo>
                  <a:lnTo>
                    <a:pt x="157993" y="15752"/>
                  </a:lnTo>
                  <a:lnTo>
                    <a:pt x="211290" y="8867"/>
                  </a:lnTo>
                  <a:lnTo>
                    <a:pt x="264819" y="3944"/>
                  </a:lnTo>
                  <a:lnTo>
                    <a:pt x="318527" y="986"/>
                  </a:lnTo>
                  <a:lnTo>
                    <a:pt x="372363" y="0"/>
                  </a:lnTo>
                  <a:lnTo>
                    <a:pt x="372363" y="1461134"/>
                  </a:lnTo>
                  <a:lnTo>
                    <a:pt x="0" y="48133"/>
                  </a:lnTo>
                  <a:close/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098036" y="2558795"/>
              <a:ext cx="3192780" cy="3061970"/>
            </a:xfrm>
            <a:custGeom>
              <a:avLst/>
              <a:gdLst/>
              <a:ahLst/>
              <a:cxnLst/>
              <a:rect l="l" t="t" r="r" b="b"/>
              <a:pathLst>
                <a:path w="3192779" h="3061970">
                  <a:moveTo>
                    <a:pt x="1903476" y="192024"/>
                  </a:moveTo>
                  <a:lnTo>
                    <a:pt x="2089403" y="0"/>
                  </a:lnTo>
                  <a:lnTo>
                    <a:pt x="2147316" y="0"/>
                  </a:lnTo>
                </a:path>
                <a:path w="3192779" h="3061970">
                  <a:moveTo>
                    <a:pt x="2851404" y="691895"/>
                  </a:moveTo>
                  <a:lnTo>
                    <a:pt x="3136391" y="707136"/>
                  </a:lnTo>
                  <a:lnTo>
                    <a:pt x="3192780" y="707136"/>
                  </a:lnTo>
                </a:path>
                <a:path w="3192779" h="3061970">
                  <a:moveTo>
                    <a:pt x="2101596" y="3061716"/>
                  </a:moveTo>
                  <a:lnTo>
                    <a:pt x="2840736" y="2935223"/>
                  </a:lnTo>
                  <a:lnTo>
                    <a:pt x="2897123" y="2935223"/>
                  </a:lnTo>
                </a:path>
                <a:path w="3192779" h="3061970">
                  <a:moveTo>
                    <a:pt x="373379" y="2156460"/>
                  </a:moveTo>
                  <a:lnTo>
                    <a:pt x="128015" y="2275331"/>
                  </a:lnTo>
                  <a:lnTo>
                    <a:pt x="70103" y="2275331"/>
                  </a:lnTo>
                </a:path>
                <a:path w="3192779" h="3061970">
                  <a:moveTo>
                    <a:pt x="288036" y="1511808"/>
                  </a:moveTo>
                  <a:lnTo>
                    <a:pt x="57912" y="1307591"/>
                  </a:lnTo>
                  <a:lnTo>
                    <a:pt x="0" y="1307591"/>
                  </a:lnTo>
                </a:path>
                <a:path w="3192779" h="3061970">
                  <a:moveTo>
                    <a:pt x="826008" y="507491"/>
                  </a:moveTo>
                  <a:lnTo>
                    <a:pt x="489203" y="109727"/>
                  </a:lnTo>
                  <a:lnTo>
                    <a:pt x="431291" y="109727"/>
                  </a:lnTo>
                </a:path>
                <a:path w="3192779" h="3061970">
                  <a:moveTo>
                    <a:pt x="1554479" y="195071"/>
                  </a:moveTo>
                  <a:lnTo>
                    <a:pt x="1554479" y="94487"/>
                  </a:lnTo>
                  <a:lnTo>
                    <a:pt x="1554479" y="38100"/>
                  </a:lnTo>
                </a:path>
              </a:pathLst>
            </a:custGeom>
            <a:ln w="9144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6246367" y="2400427"/>
            <a:ext cx="19640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404040"/>
                </a:solidFill>
                <a:latin typeface="Arial MT"/>
                <a:cs typeface="Arial MT"/>
              </a:rPr>
              <a:t>Matematikos</a:t>
            </a:r>
            <a:r>
              <a:rPr dirty="0" sz="1200" spc="-5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404040"/>
                </a:solidFill>
                <a:latin typeface="Arial MT"/>
                <a:cs typeface="Arial MT"/>
              </a:rPr>
              <a:t>mokslai,</a:t>
            </a:r>
            <a:r>
              <a:rPr dirty="0" sz="1200" spc="-35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404040"/>
                </a:solidFill>
                <a:latin typeface="Arial MT"/>
                <a:cs typeface="Arial MT"/>
              </a:rPr>
              <a:t>3.50%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96404" y="3102102"/>
            <a:ext cx="20142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404040"/>
                </a:solidFill>
                <a:latin typeface="Arial MT"/>
                <a:cs typeface="Arial MT"/>
              </a:rPr>
              <a:t>Informatikos</a:t>
            </a:r>
            <a:r>
              <a:rPr dirty="0" sz="1200" spc="-5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404040"/>
                </a:solidFill>
                <a:latin typeface="Arial MT"/>
                <a:cs typeface="Arial MT"/>
              </a:rPr>
              <a:t>mokslai,</a:t>
            </a:r>
            <a:r>
              <a:rPr dirty="0" sz="1200" spc="-5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404040"/>
                </a:solidFill>
                <a:latin typeface="Arial MT"/>
                <a:cs typeface="Arial MT"/>
              </a:rPr>
              <a:t>20.40%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000493" y="5331333"/>
            <a:ext cx="18719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04040"/>
                </a:solidFill>
                <a:latin typeface="Arial MT"/>
                <a:cs typeface="Arial MT"/>
              </a:rPr>
              <a:t>I</a:t>
            </a:r>
            <a:r>
              <a:rPr dirty="0" sz="1200" spc="5">
                <a:solidFill>
                  <a:srgbClr val="404040"/>
                </a:solidFill>
                <a:latin typeface="Arial MT"/>
                <a:cs typeface="Arial MT"/>
              </a:rPr>
              <a:t>n</a:t>
            </a:r>
            <a:r>
              <a:rPr dirty="0" sz="1200" spc="-615">
                <a:solidFill>
                  <a:srgbClr val="404040"/>
                </a:solidFill>
                <a:latin typeface="Arial MT"/>
                <a:cs typeface="Arial MT"/>
              </a:rPr>
              <a:t>ž</a:t>
            </a:r>
            <a:r>
              <a:rPr dirty="0" sz="1200" spc="-5">
                <a:solidFill>
                  <a:srgbClr val="404040"/>
                </a:solidFill>
                <a:latin typeface="Arial MT"/>
                <a:cs typeface="Arial MT"/>
              </a:rPr>
              <a:t>in</a:t>
            </a:r>
            <a:r>
              <a:rPr dirty="0" sz="1200" spc="5">
                <a:solidFill>
                  <a:srgbClr val="404040"/>
                </a:solidFill>
                <a:latin typeface="Arial MT"/>
                <a:cs typeface="Arial MT"/>
              </a:rPr>
              <a:t>e</a:t>
            </a:r>
            <a:r>
              <a:rPr dirty="0" sz="1200">
                <a:solidFill>
                  <a:srgbClr val="404040"/>
                </a:solidFill>
                <a:latin typeface="Arial MT"/>
                <a:cs typeface="Arial MT"/>
              </a:rPr>
              <a:t>r</a:t>
            </a:r>
            <a:r>
              <a:rPr dirty="0" sz="1200" spc="-10">
                <a:solidFill>
                  <a:srgbClr val="404040"/>
                </a:solidFill>
                <a:latin typeface="Arial MT"/>
                <a:cs typeface="Arial MT"/>
              </a:rPr>
              <a:t>i</a:t>
            </a:r>
            <a:r>
              <a:rPr dirty="0" sz="1200" spc="-5">
                <a:solidFill>
                  <a:srgbClr val="404040"/>
                </a:solidFill>
                <a:latin typeface="Arial MT"/>
                <a:cs typeface="Arial MT"/>
              </a:rPr>
              <a:t>jo</a:t>
            </a:r>
            <a:r>
              <a:rPr dirty="0" sz="1200">
                <a:solidFill>
                  <a:srgbClr val="404040"/>
                </a:solidFill>
                <a:latin typeface="Arial MT"/>
                <a:cs typeface="Arial MT"/>
              </a:rPr>
              <a:t>s</a:t>
            </a:r>
            <a:r>
              <a:rPr dirty="0" sz="1200" spc="-1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dirty="0" sz="1200" spc="5">
                <a:solidFill>
                  <a:srgbClr val="404040"/>
                </a:solidFill>
                <a:latin typeface="Arial MT"/>
                <a:cs typeface="Arial MT"/>
              </a:rPr>
              <a:t>m</a:t>
            </a:r>
            <a:r>
              <a:rPr dirty="0" sz="1200">
                <a:solidFill>
                  <a:srgbClr val="404040"/>
                </a:solidFill>
                <a:latin typeface="Arial MT"/>
                <a:cs typeface="Arial MT"/>
              </a:rPr>
              <a:t>okslai</a:t>
            </a:r>
            <a:r>
              <a:rPr dirty="0" sz="1200">
                <a:solidFill>
                  <a:srgbClr val="404040"/>
                </a:solidFill>
                <a:latin typeface="Arial MT"/>
                <a:cs typeface="Arial MT"/>
              </a:rPr>
              <a:t>,</a:t>
            </a:r>
            <a:r>
              <a:rPr dirty="0" sz="1200" spc="-35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404040"/>
                </a:solidFill>
                <a:latin typeface="Arial MT"/>
                <a:cs typeface="Arial MT"/>
              </a:rPr>
              <a:t>44</a:t>
            </a:r>
            <a:r>
              <a:rPr dirty="0" sz="1200">
                <a:solidFill>
                  <a:srgbClr val="404040"/>
                </a:solidFill>
                <a:latin typeface="Arial MT"/>
                <a:cs typeface="Arial MT"/>
              </a:rPr>
              <a:t>.</a:t>
            </a:r>
            <a:r>
              <a:rPr dirty="0" sz="1200" spc="5">
                <a:solidFill>
                  <a:srgbClr val="404040"/>
                </a:solidFill>
                <a:latin typeface="Arial MT"/>
                <a:cs typeface="Arial MT"/>
              </a:rPr>
              <a:t>3</a:t>
            </a:r>
            <a:r>
              <a:rPr dirty="0" sz="1200">
                <a:solidFill>
                  <a:srgbClr val="404040"/>
                </a:solidFill>
                <a:latin typeface="Arial MT"/>
                <a:cs typeface="Arial MT"/>
              </a:rPr>
              <a:t>0</a:t>
            </a:r>
            <a:r>
              <a:rPr dirty="0" sz="1200" spc="-5">
                <a:solidFill>
                  <a:srgbClr val="404040"/>
                </a:solidFill>
                <a:latin typeface="Arial MT"/>
                <a:cs typeface="Arial MT"/>
              </a:rPr>
              <a:t>%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99258" y="4670805"/>
            <a:ext cx="19646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404040"/>
                </a:solidFill>
                <a:latin typeface="Arial MT"/>
                <a:cs typeface="Arial MT"/>
              </a:rPr>
              <a:t>T</a:t>
            </a:r>
            <a:r>
              <a:rPr dirty="0" sz="1200">
                <a:solidFill>
                  <a:srgbClr val="404040"/>
                </a:solidFill>
                <a:latin typeface="Arial MT"/>
                <a:cs typeface="Arial MT"/>
              </a:rPr>
              <a:t>echno</a:t>
            </a:r>
            <a:r>
              <a:rPr dirty="0" sz="1200" spc="-5">
                <a:solidFill>
                  <a:srgbClr val="404040"/>
                </a:solidFill>
                <a:latin typeface="Arial MT"/>
                <a:cs typeface="Arial MT"/>
              </a:rPr>
              <a:t>l</a:t>
            </a:r>
            <a:r>
              <a:rPr dirty="0" sz="1200" spc="-10">
                <a:solidFill>
                  <a:srgbClr val="404040"/>
                </a:solidFill>
                <a:latin typeface="Arial MT"/>
                <a:cs typeface="Arial MT"/>
              </a:rPr>
              <a:t>og</a:t>
            </a:r>
            <a:r>
              <a:rPr dirty="0" sz="1200" spc="-5">
                <a:solidFill>
                  <a:srgbClr val="404040"/>
                </a:solidFill>
                <a:latin typeface="Arial MT"/>
                <a:cs typeface="Arial MT"/>
              </a:rPr>
              <a:t>ij</a:t>
            </a:r>
            <a:r>
              <a:rPr dirty="0" sz="1200" spc="-535">
                <a:solidFill>
                  <a:srgbClr val="404040"/>
                </a:solidFill>
                <a:latin typeface="Arial MT"/>
                <a:cs typeface="Arial MT"/>
              </a:rPr>
              <a:t>ų</a:t>
            </a:r>
            <a:r>
              <a:rPr dirty="0" sz="1200" spc="-3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dirty="0" sz="1200" spc="5">
                <a:solidFill>
                  <a:srgbClr val="404040"/>
                </a:solidFill>
                <a:latin typeface="Arial MT"/>
                <a:cs typeface="Arial MT"/>
              </a:rPr>
              <a:t>m</a:t>
            </a:r>
            <a:r>
              <a:rPr dirty="0" sz="1200">
                <a:solidFill>
                  <a:srgbClr val="404040"/>
                </a:solidFill>
                <a:latin typeface="Arial MT"/>
                <a:cs typeface="Arial MT"/>
              </a:rPr>
              <a:t>oksla</a:t>
            </a:r>
            <a:r>
              <a:rPr dirty="0" sz="1200" spc="5">
                <a:solidFill>
                  <a:srgbClr val="404040"/>
                </a:solidFill>
                <a:latin typeface="Arial MT"/>
                <a:cs typeface="Arial MT"/>
              </a:rPr>
              <a:t>i</a:t>
            </a:r>
            <a:r>
              <a:rPr dirty="0" sz="1200">
                <a:solidFill>
                  <a:srgbClr val="404040"/>
                </a:solidFill>
                <a:latin typeface="Arial MT"/>
                <a:cs typeface="Arial MT"/>
              </a:rPr>
              <a:t>,</a:t>
            </a:r>
            <a:r>
              <a:rPr dirty="0" sz="1200" spc="-2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404040"/>
                </a:solidFill>
                <a:latin typeface="Arial MT"/>
                <a:cs typeface="Arial MT"/>
              </a:rPr>
              <a:t>2</a:t>
            </a:r>
            <a:r>
              <a:rPr dirty="0" sz="1200">
                <a:solidFill>
                  <a:srgbClr val="404040"/>
                </a:solidFill>
                <a:latin typeface="Arial MT"/>
                <a:cs typeface="Arial MT"/>
              </a:rPr>
              <a:t>.</a:t>
            </a:r>
            <a:r>
              <a:rPr dirty="0" sz="1200" spc="5">
                <a:solidFill>
                  <a:srgbClr val="404040"/>
                </a:solidFill>
                <a:latin typeface="Arial MT"/>
                <a:cs typeface="Arial MT"/>
              </a:rPr>
              <a:t>2</a:t>
            </a:r>
            <a:r>
              <a:rPr dirty="0" sz="1200">
                <a:solidFill>
                  <a:srgbClr val="404040"/>
                </a:solidFill>
                <a:latin typeface="Arial MT"/>
                <a:cs typeface="Arial MT"/>
              </a:rPr>
              <a:t>0</a:t>
            </a:r>
            <a:r>
              <a:rPr dirty="0" sz="1200" spc="-5">
                <a:solidFill>
                  <a:srgbClr val="404040"/>
                </a:solidFill>
                <a:latin typeface="Arial MT"/>
                <a:cs typeface="Arial MT"/>
              </a:rPr>
              <a:t>%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223007" y="3702177"/>
            <a:ext cx="1870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404040"/>
                </a:solidFill>
                <a:latin typeface="Arial MT"/>
                <a:cs typeface="Arial MT"/>
              </a:rPr>
              <a:t>Socialiniai</a:t>
            </a:r>
            <a:r>
              <a:rPr dirty="0" sz="1200" spc="-4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404040"/>
                </a:solidFill>
                <a:latin typeface="Arial MT"/>
                <a:cs typeface="Arial MT"/>
              </a:rPr>
              <a:t>mokslai,</a:t>
            </a:r>
            <a:r>
              <a:rPr dirty="0" sz="1200" spc="-5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404040"/>
                </a:solidFill>
                <a:latin typeface="Arial MT"/>
                <a:cs typeface="Arial MT"/>
              </a:rPr>
              <a:t>12.10%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24098" y="2504947"/>
            <a:ext cx="1699260" cy="382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1405"/>
              </a:lnSpc>
              <a:spcBef>
                <a:spcPts val="100"/>
              </a:spcBef>
            </a:pPr>
            <a:r>
              <a:rPr dirty="0" sz="1200" spc="-5">
                <a:solidFill>
                  <a:srgbClr val="404040"/>
                </a:solidFill>
                <a:latin typeface="Arial MT"/>
                <a:cs typeface="Arial MT"/>
              </a:rPr>
              <a:t>Verslas</a:t>
            </a:r>
            <a:r>
              <a:rPr dirty="0" sz="1200" spc="-35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404040"/>
                </a:solidFill>
                <a:latin typeface="Arial MT"/>
                <a:cs typeface="Arial MT"/>
              </a:rPr>
              <a:t>ir</a:t>
            </a:r>
            <a:r>
              <a:rPr dirty="0" sz="1200" spc="-2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404040"/>
                </a:solidFill>
                <a:latin typeface="Arial MT"/>
                <a:cs typeface="Arial MT"/>
              </a:rPr>
              <a:t>viešoji</a:t>
            </a:r>
            <a:r>
              <a:rPr dirty="0" sz="1200" spc="-15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404040"/>
                </a:solidFill>
                <a:latin typeface="Arial MT"/>
                <a:cs typeface="Arial MT"/>
              </a:rPr>
              <a:t>vadyba,</a:t>
            </a:r>
            <a:endParaRPr sz="1200">
              <a:latin typeface="Arial MT"/>
              <a:cs typeface="Arial MT"/>
            </a:endParaRPr>
          </a:p>
          <a:p>
            <a:pPr algn="ctr" marL="635">
              <a:lnSpc>
                <a:spcPts val="1405"/>
              </a:lnSpc>
            </a:pPr>
            <a:r>
              <a:rPr dirty="0" sz="1200">
                <a:solidFill>
                  <a:srgbClr val="404040"/>
                </a:solidFill>
                <a:latin typeface="Arial MT"/>
                <a:cs typeface="Arial MT"/>
              </a:rPr>
              <a:t>13.40%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40884" y="2371725"/>
            <a:ext cx="9575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404040"/>
                </a:solidFill>
                <a:latin typeface="Arial MT"/>
                <a:cs typeface="Arial MT"/>
              </a:rPr>
              <a:t>Menai,</a:t>
            </a:r>
            <a:r>
              <a:rPr dirty="0" sz="1200" spc="-75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dirty="0" sz="1200">
                <a:solidFill>
                  <a:srgbClr val="404040"/>
                </a:solidFill>
                <a:latin typeface="Arial MT"/>
                <a:cs typeface="Arial MT"/>
              </a:rPr>
              <a:t>4.10%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221739" y="503935"/>
            <a:ext cx="9753600" cy="16719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0000"/>
                </a:solidFill>
              </a:rPr>
              <a:t>VILNIUS </a:t>
            </a:r>
            <a:r>
              <a:rPr dirty="0" spc="-5">
                <a:solidFill>
                  <a:srgbClr val="000000"/>
                </a:solidFill>
              </a:rPr>
              <a:t>TECH </a:t>
            </a:r>
            <a:r>
              <a:rPr dirty="0">
                <a:solidFill>
                  <a:srgbClr val="000000"/>
                </a:solidFill>
              </a:rPr>
              <a:t>STUDENTAI </a:t>
            </a:r>
            <a:r>
              <a:rPr dirty="0" spc="-5">
                <a:solidFill>
                  <a:srgbClr val="000000"/>
                </a:solidFill>
              </a:rPr>
              <a:t>PAGAL </a:t>
            </a:r>
            <a:r>
              <a:rPr dirty="0" spc="-10">
                <a:solidFill>
                  <a:srgbClr val="000000"/>
                </a:solidFill>
              </a:rPr>
              <a:t>STUDIJŲ </a:t>
            </a:r>
            <a:r>
              <a:rPr dirty="0" spc="-99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KRYPTIS</a:t>
            </a:r>
          </a:p>
          <a:p>
            <a:pPr algn="ctr" marL="1905">
              <a:lnSpc>
                <a:spcPct val="100000"/>
              </a:lnSpc>
            </a:pPr>
            <a:r>
              <a:rPr dirty="0" spc="-5">
                <a:solidFill>
                  <a:srgbClr val="000000"/>
                </a:solidFill>
              </a:rPr>
              <a:t>2021-2022</a:t>
            </a:r>
          </a:p>
        </p:txBody>
      </p:sp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96651" y="6310884"/>
            <a:ext cx="341779" cy="347472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644144" y="6383528"/>
            <a:ext cx="450850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latin typeface="Arial"/>
                <a:cs typeface="Arial"/>
              </a:rPr>
              <a:t>VILNIAUS</a:t>
            </a:r>
            <a:r>
              <a:rPr dirty="0" sz="1100" spc="45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GEDIMINOTECHNIKOS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UNIVERSITETAS</a:t>
            </a:r>
            <a:r>
              <a:rPr dirty="0" sz="1100" spc="75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(VILNIUS</a:t>
            </a:r>
            <a:r>
              <a:rPr dirty="0" sz="1100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TECH)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68356" y="341375"/>
              <a:ext cx="1382268" cy="39319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9318" y="235661"/>
            <a:ext cx="439483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APIE</a:t>
            </a:r>
            <a:r>
              <a:rPr dirty="0" spc="-40"/>
              <a:t> </a:t>
            </a:r>
            <a:r>
              <a:rPr dirty="0" spc="-5"/>
              <a:t>VILNIUS</a:t>
            </a:r>
            <a:r>
              <a:rPr dirty="0" spc="-30"/>
              <a:t> </a:t>
            </a:r>
            <a:r>
              <a:rPr dirty="0"/>
              <a:t>TECH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9318" y="1069192"/>
            <a:ext cx="6311265" cy="4963795"/>
          </a:xfrm>
          <a:prstGeom prst="rect">
            <a:avLst/>
          </a:prstGeom>
        </p:spPr>
        <p:txBody>
          <a:bodyPr wrap="square" lIns="0" tIns="149225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175"/>
              </a:spcBef>
              <a:buChar char="•"/>
              <a:tabLst>
                <a:tab pos="469265" algn="l"/>
                <a:tab pos="469900" algn="l"/>
              </a:tabLst>
            </a:pP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88</a:t>
            </a:r>
            <a:r>
              <a:rPr dirty="0" sz="1800" spc="-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000</a:t>
            </a:r>
            <a:r>
              <a:rPr dirty="0" sz="18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85">
                <a:solidFill>
                  <a:srgbClr val="FFFFFF"/>
                </a:solidFill>
                <a:latin typeface="Arial MT"/>
                <a:cs typeface="Arial MT"/>
              </a:rPr>
              <a:t>absolventų</a:t>
            </a:r>
            <a:endParaRPr sz="180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1080"/>
              </a:spcBef>
              <a:buFont typeface="Arial MT"/>
              <a:buChar char="•"/>
              <a:tabLst>
                <a:tab pos="469265" algn="l"/>
                <a:tab pos="469900" algn="l"/>
              </a:tabLst>
            </a:pP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8100</a:t>
            </a:r>
            <a:r>
              <a:rPr dirty="0" sz="18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studentų</a:t>
            </a:r>
            <a:endParaRPr sz="18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1085"/>
              </a:spcBef>
              <a:buFont typeface="Arial MT"/>
              <a:buChar char="•"/>
              <a:tabLst>
                <a:tab pos="469265" algn="l"/>
                <a:tab pos="469900" algn="l"/>
              </a:tabLst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17%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 užsienio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studentų</a:t>
            </a:r>
            <a:r>
              <a:rPr dirty="0" sz="18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iš 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daugiau</a:t>
            </a:r>
            <a:r>
              <a:rPr dirty="0" sz="1800" spc="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nei</a:t>
            </a:r>
            <a:r>
              <a:rPr dirty="0" sz="1800" spc="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80</a:t>
            </a:r>
            <a:r>
              <a:rPr dirty="0" sz="18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pasaulio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šalių</a:t>
            </a:r>
            <a:endParaRPr sz="18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1080"/>
              </a:spcBef>
              <a:buChar char="•"/>
              <a:tabLst>
                <a:tab pos="469265" algn="l"/>
                <a:tab pos="469900" algn="l"/>
              </a:tabLst>
            </a:pP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1600</a:t>
            </a:r>
            <a:r>
              <a:rPr dirty="0" sz="18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90">
                <a:solidFill>
                  <a:srgbClr val="FFFFFF"/>
                </a:solidFill>
                <a:latin typeface="Arial MT"/>
                <a:cs typeface="Arial MT"/>
              </a:rPr>
              <a:t>darbuotojų</a:t>
            </a:r>
            <a:endParaRPr sz="180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1080"/>
              </a:spcBef>
              <a:buFont typeface="Arial MT"/>
              <a:buChar char="•"/>
              <a:tabLst>
                <a:tab pos="469265" algn="l"/>
                <a:tab pos="469900" algn="l"/>
              </a:tabLst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940</a:t>
            </a:r>
            <a:r>
              <a:rPr dirty="0" sz="18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dėstytojų</a:t>
            </a:r>
            <a:r>
              <a:rPr dirty="0" sz="1800" spc="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(9:1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140">
                <a:solidFill>
                  <a:srgbClr val="FFFFFF"/>
                </a:solidFill>
                <a:latin typeface="Arial MT"/>
                <a:cs typeface="Arial MT"/>
              </a:rPr>
              <a:t>studentų/dėstytojų</a:t>
            </a:r>
            <a:r>
              <a:rPr dirty="0" sz="1800" spc="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santykis)</a:t>
            </a:r>
            <a:endParaRPr sz="180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1080"/>
              </a:spcBef>
              <a:buFont typeface="Arial MT"/>
              <a:buChar char="•"/>
              <a:tabLst>
                <a:tab pos="469265" algn="l"/>
                <a:tab pos="469900" algn="l"/>
              </a:tabLst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dirty="0" sz="18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fakultetų</a:t>
            </a:r>
            <a:endParaRPr sz="18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1080"/>
              </a:spcBef>
              <a:buChar char="•"/>
              <a:tabLst>
                <a:tab pos="469265" algn="l"/>
                <a:tab pos="469900" algn="l"/>
              </a:tabLst>
            </a:pP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2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2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5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dirty="0" sz="1800" spc="-25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dirty="0" sz="1800" spc="-200">
                <a:solidFill>
                  <a:srgbClr val="FFFFFF"/>
                </a:solidFill>
                <a:latin typeface="Arial MT"/>
                <a:cs typeface="Arial MT"/>
              </a:rPr>
              <a:t>rimų</a:t>
            </a:r>
            <a:r>
              <a:rPr dirty="0" sz="1800" spc="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b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rat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ri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j</a:t>
            </a:r>
            <a:r>
              <a:rPr dirty="0" sz="1800" spc="-800">
                <a:solidFill>
                  <a:srgbClr val="FFFFFF"/>
                </a:solidFill>
                <a:latin typeface="Arial MT"/>
                <a:cs typeface="Arial MT"/>
              </a:rPr>
              <a:t>ų</a:t>
            </a:r>
            <a:endParaRPr sz="180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1080"/>
              </a:spcBef>
              <a:buChar char="•"/>
              <a:tabLst>
                <a:tab pos="469265" algn="l"/>
                <a:tab pos="469900" algn="l"/>
              </a:tabLst>
            </a:pP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12</a:t>
            </a:r>
            <a:r>
              <a:rPr dirty="0" sz="1800" spc="-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mokslo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95">
                <a:solidFill>
                  <a:srgbClr val="FFFFFF"/>
                </a:solidFill>
                <a:latin typeface="Arial MT"/>
                <a:cs typeface="Arial MT"/>
              </a:rPr>
              <a:t>institutų</a:t>
            </a:r>
            <a:endParaRPr sz="180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1080"/>
              </a:spcBef>
              <a:buChar char="•"/>
              <a:tabLst>
                <a:tab pos="469265" algn="l"/>
                <a:tab pos="469900" algn="l"/>
              </a:tabLst>
            </a:pP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3</a:t>
            </a:r>
            <a:r>
              <a:rPr dirty="0" sz="1800" spc="-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mokslo</a:t>
            </a:r>
            <a:r>
              <a:rPr dirty="0" sz="18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centrai</a:t>
            </a:r>
            <a:endParaRPr sz="180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1080"/>
              </a:spcBef>
              <a:buChar char="•"/>
              <a:tabLst>
                <a:tab pos="469265" algn="l"/>
                <a:tab pos="469900" algn="l"/>
              </a:tabLst>
            </a:pP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&gt;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460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70">
                <a:solidFill>
                  <a:srgbClr val="FFFFFF"/>
                </a:solidFill>
                <a:latin typeface="Arial MT"/>
                <a:cs typeface="Arial MT"/>
              </a:rPr>
              <a:t>universitetų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95">
                <a:solidFill>
                  <a:srgbClr val="FFFFFF"/>
                </a:solidFill>
                <a:latin typeface="Arial MT"/>
                <a:cs typeface="Arial MT"/>
              </a:rPr>
              <a:t>partnerių</a:t>
            </a:r>
            <a:r>
              <a:rPr dirty="0" sz="1800" spc="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visame 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pasaulyje</a:t>
            </a:r>
            <a:endParaRPr sz="1800">
              <a:latin typeface="Arial MT"/>
              <a:cs typeface="Arial MT"/>
            </a:endParaRPr>
          </a:p>
          <a:p>
            <a:pPr marL="469900" indent="-457200">
              <a:lnSpc>
                <a:spcPct val="100000"/>
              </a:lnSpc>
              <a:spcBef>
                <a:spcPts val="1080"/>
              </a:spcBef>
              <a:buFont typeface="Arial MT"/>
              <a:buChar char="•"/>
              <a:tabLst>
                <a:tab pos="469265" algn="l"/>
                <a:tab pos="469900" algn="l"/>
              </a:tabLst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&gt;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100</a:t>
            </a:r>
            <a:r>
              <a:rPr dirty="0" sz="18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studijų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programų</a:t>
            </a:r>
            <a:r>
              <a:rPr dirty="0" sz="1800" spc="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(bakalauro,</a:t>
            </a:r>
            <a:r>
              <a:rPr dirty="0" sz="1800" spc="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60">
                <a:solidFill>
                  <a:srgbClr val="FFFFFF"/>
                </a:solidFill>
                <a:latin typeface="Arial MT"/>
                <a:cs typeface="Arial MT"/>
              </a:rPr>
              <a:t>magistrantūros,</a:t>
            </a:r>
            <a:endParaRPr sz="1800">
              <a:latin typeface="Arial MT"/>
              <a:cs typeface="Arial MT"/>
            </a:endParaRPr>
          </a:p>
          <a:p>
            <a:pPr marL="469900">
              <a:lnSpc>
                <a:spcPct val="100000"/>
              </a:lnSpc>
              <a:spcBef>
                <a:spcPts val="1080"/>
              </a:spcBef>
            </a:pP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do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ktor</a:t>
            </a:r>
            <a:r>
              <a:rPr dirty="0" sz="1800" spc="-15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dirty="0" sz="1800" spc="-200">
                <a:solidFill>
                  <a:srgbClr val="FFFFFF"/>
                </a:solidFill>
                <a:latin typeface="Arial MT"/>
                <a:cs typeface="Arial MT"/>
              </a:rPr>
              <a:t>tūr</a:t>
            </a:r>
            <a:r>
              <a:rPr dirty="0" sz="1800" spc="-215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dirty="0" sz="1800" spc="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stu</a:t>
            </a:r>
            <a:r>
              <a:rPr dirty="0" sz="1800" spc="-15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j</a:t>
            </a:r>
            <a:r>
              <a:rPr dirty="0" sz="1800" spc="-800">
                <a:solidFill>
                  <a:srgbClr val="FFFFFF"/>
                </a:solidFill>
                <a:latin typeface="Arial MT"/>
                <a:cs typeface="Arial MT"/>
              </a:rPr>
              <a:t>ų</a:t>
            </a:r>
            <a:r>
              <a:rPr dirty="0" sz="1800" spc="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pa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k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opo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)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25868" y="1091187"/>
            <a:ext cx="4866132" cy="576680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6844" y="671830"/>
            <a:ext cx="7800340" cy="42779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3420"/>
              </a:lnSpc>
            </a:pPr>
            <a:r>
              <a:rPr dirty="0" sz="3600" b="1">
                <a:latin typeface="Calibri"/>
                <a:cs typeface="Calibri"/>
              </a:rPr>
              <a:t>Ką</a:t>
            </a:r>
            <a:r>
              <a:rPr dirty="0" sz="3600" spc="-4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reiškia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dirty="0" sz="3600" spc="-5" b="1">
                <a:latin typeface="Calibri"/>
                <a:cs typeface="Calibri"/>
              </a:rPr>
              <a:t>VILNIUS</a:t>
            </a:r>
            <a:r>
              <a:rPr dirty="0" sz="3600" spc="-40" b="1">
                <a:latin typeface="Calibri"/>
                <a:cs typeface="Calibri"/>
              </a:rPr>
              <a:t> </a:t>
            </a:r>
            <a:r>
              <a:rPr dirty="0" sz="3600" spc="-15" b="1">
                <a:latin typeface="Calibri"/>
                <a:cs typeface="Calibri"/>
              </a:rPr>
              <a:t>TECH?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5100">
              <a:latin typeface="Calibri"/>
              <a:cs typeface="Calibri"/>
            </a:endParaRPr>
          </a:p>
          <a:p>
            <a:pPr algn="ctr" marL="3053080">
              <a:lnSpc>
                <a:spcPct val="100000"/>
              </a:lnSpc>
            </a:pPr>
            <a:r>
              <a:rPr dirty="0" sz="5400" spc="-5" b="1">
                <a:solidFill>
                  <a:srgbClr val="3DB8D7"/>
                </a:solidFill>
                <a:latin typeface="Calibri"/>
                <a:cs typeface="Calibri"/>
              </a:rPr>
              <a:t>VILNIUS</a:t>
            </a:r>
            <a:endParaRPr sz="5400">
              <a:latin typeface="Calibri"/>
              <a:cs typeface="Calibri"/>
            </a:endParaRPr>
          </a:p>
          <a:p>
            <a:pPr algn="ctr" marL="3051810" indent="1270">
              <a:lnSpc>
                <a:spcPct val="100000"/>
              </a:lnSpc>
              <a:spcBef>
                <a:spcPts val="5"/>
              </a:spcBef>
            </a:pPr>
            <a:r>
              <a:rPr dirty="0" sz="5400" b="1">
                <a:solidFill>
                  <a:srgbClr val="3DB8D7"/>
                </a:solidFill>
                <a:latin typeface="Calibri"/>
                <a:cs typeface="Calibri"/>
              </a:rPr>
              <a:t>+ </a:t>
            </a:r>
            <a:r>
              <a:rPr dirty="0" sz="5400" spc="5" b="1">
                <a:solidFill>
                  <a:srgbClr val="3DB8D7"/>
                </a:solidFill>
                <a:latin typeface="Calibri"/>
                <a:cs typeface="Calibri"/>
              </a:rPr>
              <a:t> </a:t>
            </a:r>
            <a:r>
              <a:rPr dirty="0" sz="5400" spc="-5" b="1">
                <a:solidFill>
                  <a:srgbClr val="3DB8D7"/>
                </a:solidFill>
                <a:latin typeface="Calibri"/>
                <a:cs typeface="Calibri"/>
              </a:rPr>
              <a:t>T</a:t>
            </a:r>
            <a:r>
              <a:rPr dirty="0" sz="5400" spc="-85" b="1">
                <a:solidFill>
                  <a:srgbClr val="3DB8D7"/>
                </a:solidFill>
                <a:latin typeface="Calibri"/>
                <a:cs typeface="Calibri"/>
              </a:rPr>
              <a:t>E</a:t>
            </a:r>
            <a:r>
              <a:rPr dirty="0" sz="5400" spc="-5" b="1">
                <a:solidFill>
                  <a:srgbClr val="3DB8D7"/>
                </a:solidFill>
                <a:latin typeface="Calibri"/>
                <a:cs typeface="Calibri"/>
              </a:rPr>
              <a:t>CHNO</a:t>
            </a:r>
            <a:r>
              <a:rPr dirty="0" sz="5400" spc="-125" b="1">
                <a:solidFill>
                  <a:srgbClr val="3DB8D7"/>
                </a:solidFill>
                <a:latin typeface="Calibri"/>
                <a:cs typeface="Calibri"/>
              </a:rPr>
              <a:t>L</a:t>
            </a:r>
            <a:r>
              <a:rPr dirty="0" sz="5400" spc="-5" b="1">
                <a:solidFill>
                  <a:srgbClr val="3DB8D7"/>
                </a:solidFill>
                <a:latin typeface="Calibri"/>
                <a:cs typeface="Calibri"/>
              </a:rPr>
              <a:t>OGIJOS</a:t>
            </a:r>
            <a:endParaRPr sz="5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39318" y="1478614"/>
            <a:ext cx="5586730" cy="4553585"/>
          </a:xfrm>
          <a:prstGeom prst="rect">
            <a:avLst/>
          </a:prstGeom>
        </p:spPr>
        <p:txBody>
          <a:bodyPr wrap="square" lIns="0" tIns="15049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18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1800" spc="-165">
                <a:solidFill>
                  <a:srgbClr val="FFFFFF"/>
                </a:solidFill>
                <a:latin typeface="Arial MT"/>
                <a:cs typeface="Arial MT"/>
              </a:rPr>
              <a:t>Mainų</a:t>
            </a:r>
            <a:r>
              <a:rPr dirty="0" sz="1800" spc="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ir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praktikos</a:t>
            </a:r>
            <a:r>
              <a:rPr dirty="0" sz="1800" spc="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programos</a:t>
            </a:r>
            <a:r>
              <a:rPr dirty="0" sz="1800" spc="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95">
                <a:solidFill>
                  <a:srgbClr val="FFFFFF"/>
                </a:solidFill>
                <a:latin typeface="Arial MT"/>
                <a:cs typeface="Arial MT"/>
              </a:rPr>
              <a:t>partnerių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institucijose</a:t>
            </a:r>
            <a:endParaRPr sz="1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Stipendijų</a:t>
            </a:r>
            <a:r>
              <a:rPr dirty="0" sz="18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programos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1800" spc="-105">
                <a:solidFill>
                  <a:srgbClr val="FFFFFF"/>
                </a:solidFill>
                <a:latin typeface="Arial MT"/>
                <a:cs typeface="Arial MT"/>
              </a:rPr>
              <a:t>Galimybė</a:t>
            </a:r>
            <a:r>
              <a:rPr dirty="0" sz="1800" spc="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vykdyti</a:t>
            </a:r>
            <a:r>
              <a:rPr dirty="0" sz="1800" spc="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papildomas</a:t>
            </a:r>
            <a:r>
              <a:rPr dirty="0" sz="1800" spc="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veiklas</a:t>
            </a:r>
            <a:endParaRPr sz="1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Dėstytojo</a:t>
            </a:r>
            <a:r>
              <a:rPr dirty="0" sz="1800" spc="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mentoriaus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 ir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studento</a:t>
            </a:r>
            <a:r>
              <a:rPr dirty="0" sz="18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kuratoriaus</a:t>
            </a:r>
            <a:endParaRPr sz="1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1085"/>
              </a:spcBef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pagalba</a:t>
            </a: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pirmame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kurse</a:t>
            </a:r>
            <a:endParaRPr sz="1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Suderinti pusės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metų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 tvarkaraščiai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1800" spc="-15">
                <a:solidFill>
                  <a:srgbClr val="FFFFFF"/>
                </a:solidFill>
                <a:latin typeface="Arial MT"/>
                <a:cs typeface="Arial MT"/>
              </a:rPr>
              <a:t>Vilnius</a:t>
            </a:r>
            <a:r>
              <a:rPr dirty="0" sz="1800" spc="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+</a:t>
            </a:r>
            <a:r>
              <a:rPr dirty="0" sz="1800" spc="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technologijos,</a:t>
            </a:r>
            <a:r>
              <a:rPr dirty="0" sz="1800" spc="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210">
                <a:solidFill>
                  <a:srgbClr val="FFFFFF"/>
                </a:solidFill>
                <a:latin typeface="Arial MT"/>
                <a:cs typeface="Arial MT"/>
              </a:rPr>
              <a:t>įvairus</a:t>
            </a:r>
            <a:r>
              <a:rPr dirty="0" sz="1800" spc="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120">
                <a:solidFill>
                  <a:srgbClr val="FFFFFF"/>
                </a:solidFill>
                <a:latin typeface="Arial MT"/>
                <a:cs typeface="Arial MT"/>
              </a:rPr>
              <a:t>studijų</a:t>
            </a:r>
            <a:r>
              <a:rPr dirty="0" sz="1800" spc="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105">
                <a:solidFill>
                  <a:srgbClr val="FFFFFF"/>
                </a:solidFill>
                <a:latin typeface="Arial MT"/>
                <a:cs typeface="Arial MT"/>
              </a:rPr>
              <a:t>programų</a:t>
            </a:r>
            <a:endParaRPr sz="1800"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  <a:spcBef>
                <a:spcPts val="1080"/>
              </a:spcBef>
            </a:pP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pasirinkimas</a:t>
            </a:r>
            <a:endParaRPr sz="1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77</a:t>
            </a:r>
            <a:r>
              <a:rPr dirty="0" sz="18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%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nemokamai</a:t>
            </a:r>
            <a:r>
              <a:rPr dirty="0" sz="18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studijuojančių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5">
                <a:solidFill>
                  <a:srgbClr val="FFFFFF"/>
                </a:solidFill>
                <a:latin typeface="Arial MT"/>
                <a:cs typeface="Arial MT"/>
              </a:rPr>
              <a:t>lietuvių</a:t>
            </a:r>
            <a:r>
              <a:rPr dirty="0" sz="1800" spc="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105">
                <a:solidFill>
                  <a:srgbClr val="FFFFFF"/>
                </a:solidFill>
                <a:latin typeface="Arial MT"/>
                <a:cs typeface="Arial MT"/>
              </a:rPr>
              <a:t>studentų</a:t>
            </a:r>
            <a:endParaRPr sz="1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Dalis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studijų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programų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yra</a:t>
            </a:r>
            <a:r>
              <a:rPr dirty="0" sz="1800" spc="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dėstoma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anglų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kalba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08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Gal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dirty="0" sz="1800" spc="-25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dirty="0" sz="1800" spc="-295">
                <a:solidFill>
                  <a:srgbClr val="FFFFFF"/>
                </a:solidFill>
                <a:latin typeface="Arial MT"/>
                <a:cs typeface="Arial MT"/>
              </a:rPr>
              <a:t>b</a:t>
            </a:r>
            <a:r>
              <a:rPr dirty="0" sz="1800" spc="-515">
                <a:solidFill>
                  <a:srgbClr val="FFFFFF"/>
                </a:solidFill>
                <a:latin typeface="Arial MT"/>
                <a:cs typeface="Arial MT"/>
              </a:rPr>
              <a:t>ė</a:t>
            </a:r>
            <a:r>
              <a:rPr dirty="0" sz="1800" spc="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905">
                <a:solidFill>
                  <a:srgbClr val="FFFFFF"/>
                </a:solidFill>
                <a:latin typeface="Arial MT"/>
                <a:cs typeface="Arial MT"/>
              </a:rPr>
              <a:t>į</a:t>
            </a:r>
            <a:r>
              <a:rPr dirty="0" sz="1800" spc="-515">
                <a:solidFill>
                  <a:srgbClr val="FFFFFF"/>
                </a:solidFill>
                <a:latin typeface="Arial MT"/>
                <a:cs typeface="Arial MT"/>
              </a:rPr>
              <a:t>g</a:t>
            </a:r>
            <a:r>
              <a:rPr dirty="0" sz="1800" spc="-25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ti</a:t>
            </a:r>
            <a:r>
              <a:rPr dirty="0" sz="1800" spc="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1800" spc="-40" b="1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800" spc="5" b="1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z="1800" spc="5" b="1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ą</a:t>
            </a:r>
            <a:r>
              <a:rPr dirty="0" sz="1800" spc="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1800" spc="5" b="1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1800" spc="5" b="1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omą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9318" y="235661"/>
            <a:ext cx="520001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KODĖL</a:t>
            </a:r>
            <a:r>
              <a:rPr dirty="0" spc="-95"/>
              <a:t> </a:t>
            </a:r>
            <a:r>
              <a:rPr dirty="0" spc="-5"/>
              <a:t>VILNIUS</a:t>
            </a:r>
            <a:r>
              <a:rPr dirty="0" spc="-25"/>
              <a:t> </a:t>
            </a:r>
            <a:r>
              <a:rPr dirty="0"/>
              <a:t>TECH?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15883" y="1502662"/>
            <a:ext cx="3976116" cy="535533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68356" y="341375"/>
            <a:ext cx="1382268" cy="39319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880228" y="1668271"/>
            <a:ext cx="243332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Elektronikos</a:t>
            </a:r>
            <a:r>
              <a:rPr dirty="0" sz="1800" spc="-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95">
                <a:solidFill>
                  <a:srgbClr val="FFFFFF"/>
                </a:solidFill>
                <a:latin typeface="Arial MT"/>
                <a:cs typeface="Arial MT"/>
              </a:rPr>
              <a:t>inžinerija</a:t>
            </a:r>
            <a:r>
              <a:rPr dirty="0" sz="1800" spc="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=</a:t>
            </a:r>
            <a:endParaRPr sz="1800">
              <a:latin typeface="Arial MT"/>
              <a:cs typeface="Arial MT"/>
            </a:endParaRPr>
          </a:p>
          <a:p>
            <a:pPr algn="ctr" marL="635">
              <a:lnSpc>
                <a:spcPct val="100000"/>
              </a:lnSpc>
            </a:pP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,,Elektrikas‘‘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82888" y="1589913"/>
            <a:ext cx="262445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Transporto</a:t>
            </a:r>
            <a:r>
              <a:rPr dirty="0" sz="1800" spc="-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95">
                <a:solidFill>
                  <a:srgbClr val="FFFFFF"/>
                </a:solidFill>
                <a:latin typeface="Arial MT"/>
                <a:cs typeface="Arial MT"/>
              </a:rPr>
              <a:t>inžinerija</a:t>
            </a:r>
            <a:r>
              <a:rPr dirty="0" sz="18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=</a:t>
            </a:r>
            <a:endParaRPr sz="1800">
              <a:latin typeface="Arial MT"/>
              <a:cs typeface="Arial MT"/>
            </a:endParaRPr>
          </a:p>
          <a:p>
            <a:pPr algn="ctr" marL="12700" marR="5080">
              <a:lnSpc>
                <a:spcPct val="100000"/>
              </a:lnSpc>
            </a:pPr>
            <a:r>
              <a:rPr dirty="0" sz="1800" spc="-75">
                <a:solidFill>
                  <a:srgbClr val="FFFFFF"/>
                </a:solidFill>
                <a:latin typeface="Arial MT"/>
                <a:cs typeface="Arial MT"/>
              </a:rPr>
              <a:t>,,Fūristas‘‘</a:t>
            </a:r>
            <a:r>
              <a:rPr dirty="0" sz="1800" spc="6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ar</a:t>
            </a:r>
            <a:r>
              <a:rPr dirty="0" sz="18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85">
                <a:solidFill>
                  <a:srgbClr val="FFFFFF"/>
                </a:solidFill>
                <a:latin typeface="Arial MT"/>
                <a:cs typeface="Arial MT"/>
              </a:rPr>
              <a:t>,,Garažiuko </a:t>
            </a:r>
            <a:r>
              <a:rPr dirty="0" sz="1800" spc="-49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meistras‘‘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9066" y="1640204"/>
            <a:ext cx="271145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spc="-20">
                <a:solidFill>
                  <a:srgbClr val="FFFFFF"/>
                </a:solidFill>
                <a:latin typeface="Arial MT"/>
                <a:cs typeface="Arial MT"/>
              </a:rPr>
              <a:t>Verslo</a:t>
            </a:r>
            <a:r>
              <a:rPr dirty="0" sz="1800" spc="-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vadyba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 =</a:t>
            </a:r>
            <a:endParaRPr sz="18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,</a:t>
            </a:r>
            <a:r>
              <a:rPr dirty="0" sz="1800" spc="5">
                <a:solidFill>
                  <a:srgbClr val="FFFFFF"/>
                </a:solidFill>
                <a:latin typeface="Arial MT"/>
                <a:cs typeface="Arial MT"/>
              </a:rPr>
              <a:t>,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K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dirty="0" sz="1800" spc="-400">
                <a:solidFill>
                  <a:srgbClr val="FFFFFF"/>
                </a:solidFill>
                <a:latin typeface="Arial MT"/>
                <a:cs typeface="Arial MT"/>
              </a:rPr>
              <a:t>vą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 r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u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oš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ti</a:t>
            </a:r>
            <a:r>
              <a:rPr dirty="0" sz="1800" spc="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sekr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dirty="0" sz="1800" spc="-145">
                <a:solidFill>
                  <a:srgbClr val="FFFFFF"/>
                </a:solidFill>
                <a:latin typeface="Arial MT"/>
                <a:cs typeface="Arial MT"/>
              </a:rPr>
              <a:t>tor</a:t>
            </a:r>
            <a:r>
              <a:rPr dirty="0" sz="1800" spc="-380">
                <a:solidFill>
                  <a:srgbClr val="FFFFFF"/>
                </a:solidFill>
                <a:latin typeface="Arial MT"/>
                <a:cs typeface="Arial MT"/>
              </a:rPr>
              <a:t>ė</a:t>
            </a:r>
            <a:r>
              <a:rPr dirty="0" sz="1800" spc="-40">
                <a:solidFill>
                  <a:srgbClr val="FFFFFF"/>
                </a:solidFill>
                <a:latin typeface="Arial MT"/>
                <a:cs typeface="Arial MT"/>
              </a:rPr>
              <a:t>‘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‘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9318" y="235661"/>
            <a:ext cx="7715884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KOKIA</a:t>
            </a:r>
            <a:r>
              <a:rPr dirty="0" spc="-155"/>
              <a:t> </a:t>
            </a:r>
            <a:r>
              <a:rPr dirty="0" spc="-5"/>
              <a:t>KARJERA</a:t>
            </a:r>
            <a:r>
              <a:rPr dirty="0" spc="-165"/>
              <a:t> </a:t>
            </a:r>
            <a:r>
              <a:rPr dirty="0" spc="-5"/>
              <a:t>MANĘS</a:t>
            </a:r>
            <a:r>
              <a:rPr dirty="0" spc="-20"/>
              <a:t> </a:t>
            </a:r>
            <a:r>
              <a:rPr dirty="0"/>
              <a:t>LAUKIA?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693419" y="341375"/>
            <a:ext cx="11280775" cy="4971415"/>
            <a:chOff x="693419" y="341375"/>
            <a:chExt cx="11280775" cy="497141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68355" y="341375"/>
              <a:ext cx="1382268" cy="3931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3419" y="2884931"/>
              <a:ext cx="2839212" cy="242773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27136" y="2884931"/>
              <a:ext cx="3646931" cy="24277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91712" y="2884931"/>
              <a:ext cx="4317492" cy="242773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525"/>
              </a:lnSpc>
            </a:pPr>
            <a:r>
              <a:rPr dirty="0"/>
              <a:t>Ką</a:t>
            </a:r>
            <a:r>
              <a:rPr dirty="0" spc="-40"/>
              <a:t> </a:t>
            </a:r>
            <a:r>
              <a:rPr dirty="0" spc="-10"/>
              <a:t>reiškia</a:t>
            </a:r>
          </a:p>
          <a:p>
            <a:pPr>
              <a:lnSpc>
                <a:spcPts val="4600"/>
              </a:lnSpc>
              <a:tabLst>
                <a:tab pos="4150360" algn="l"/>
              </a:tabLst>
            </a:pPr>
            <a:r>
              <a:rPr dirty="0" spc="-5"/>
              <a:t>VILNIUS </a:t>
            </a:r>
            <a:r>
              <a:rPr dirty="0" spc="-15"/>
              <a:t>TECH?	</a:t>
            </a:r>
            <a:r>
              <a:rPr dirty="0" baseline="20061" sz="8100" spc="-7">
                <a:solidFill>
                  <a:srgbClr val="3DB8D7"/>
                </a:solidFill>
              </a:rPr>
              <a:t>VILNIUS</a:t>
            </a:r>
            <a:endParaRPr baseline="20061" sz="8100"/>
          </a:p>
          <a:p>
            <a:pPr algn="ctr" marL="2918460">
              <a:lnSpc>
                <a:spcPts val="5495"/>
              </a:lnSpc>
            </a:pPr>
            <a:r>
              <a:rPr dirty="0" sz="5400">
                <a:solidFill>
                  <a:srgbClr val="3DB8D7"/>
                </a:solidFill>
              </a:rPr>
              <a:t>+</a:t>
            </a:r>
            <a:endParaRPr sz="5400"/>
          </a:p>
          <a:p>
            <a:pPr algn="ctr" marL="2917190">
              <a:lnSpc>
                <a:spcPct val="100000"/>
              </a:lnSpc>
            </a:pPr>
            <a:r>
              <a:rPr dirty="0" sz="5400" spc="-5">
                <a:solidFill>
                  <a:srgbClr val="3DB8D7"/>
                </a:solidFill>
              </a:rPr>
              <a:t>T</a:t>
            </a:r>
            <a:r>
              <a:rPr dirty="0" sz="5400" spc="-85">
                <a:solidFill>
                  <a:srgbClr val="3DB8D7"/>
                </a:solidFill>
              </a:rPr>
              <a:t>E</a:t>
            </a:r>
            <a:r>
              <a:rPr dirty="0" sz="5400" spc="-5">
                <a:solidFill>
                  <a:srgbClr val="3DB8D7"/>
                </a:solidFill>
              </a:rPr>
              <a:t>CHNO</a:t>
            </a:r>
            <a:r>
              <a:rPr dirty="0" sz="5400" spc="-125">
                <a:solidFill>
                  <a:srgbClr val="3DB8D7"/>
                </a:solidFill>
              </a:rPr>
              <a:t>L</a:t>
            </a:r>
            <a:r>
              <a:rPr dirty="0" sz="5400" spc="-5">
                <a:solidFill>
                  <a:srgbClr val="3DB8D7"/>
                </a:solidFill>
              </a:rPr>
              <a:t>OGIJOS</a:t>
            </a:r>
            <a:endParaRPr sz="5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43280" y="1368043"/>
            <a:ext cx="4246880" cy="29216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Projektuotojas</a:t>
            </a:r>
            <a:endParaRPr sz="19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900" spc="-125">
                <a:solidFill>
                  <a:srgbClr val="FFFFFF"/>
                </a:solidFill>
                <a:latin typeface="Arial MT"/>
                <a:cs typeface="Arial MT"/>
              </a:rPr>
              <a:t>Kokybės</a:t>
            </a:r>
            <a:r>
              <a:rPr dirty="0" sz="1900" spc="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100">
                <a:solidFill>
                  <a:srgbClr val="FFFFFF"/>
                </a:solidFill>
                <a:latin typeface="Arial MT"/>
                <a:cs typeface="Arial MT"/>
              </a:rPr>
              <a:t>kontrolės</a:t>
            </a:r>
            <a:r>
              <a:rPr dirty="0" sz="1900" spc="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95">
                <a:solidFill>
                  <a:srgbClr val="FFFFFF"/>
                </a:solidFill>
                <a:latin typeface="Arial MT"/>
                <a:cs typeface="Arial MT"/>
              </a:rPr>
              <a:t>inžinierius</a:t>
            </a:r>
            <a:endParaRPr sz="19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Gamybos</a:t>
            </a:r>
            <a:r>
              <a:rPr dirty="0" sz="190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technologas</a:t>
            </a:r>
            <a:endParaRPr sz="19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Gamybos</a:t>
            </a:r>
            <a:r>
              <a:rPr dirty="0" sz="1900" spc="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Arial MT"/>
                <a:cs typeface="Arial MT"/>
              </a:rPr>
              <a:t>automatizavimo</a:t>
            </a:r>
            <a:r>
              <a:rPr dirty="0" sz="1900" spc="5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95">
                <a:solidFill>
                  <a:srgbClr val="FFFFFF"/>
                </a:solidFill>
                <a:latin typeface="Arial MT"/>
                <a:cs typeface="Arial MT"/>
              </a:rPr>
              <a:t>inžinierius</a:t>
            </a:r>
            <a:endParaRPr sz="19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Kosmetikos</a:t>
            </a:r>
            <a:r>
              <a:rPr dirty="0" sz="1900" spc="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gamybos</a:t>
            </a:r>
            <a:r>
              <a:rPr dirty="0" sz="1900" spc="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technologas</a:t>
            </a:r>
            <a:endParaRPr sz="19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900" spc="-110">
                <a:solidFill>
                  <a:srgbClr val="FFFFFF"/>
                </a:solidFill>
                <a:latin typeface="Arial MT"/>
                <a:cs typeface="Arial MT"/>
              </a:rPr>
              <a:t>Bioninių</a:t>
            </a:r>
            <a:r>
              <a:rPr dirty="0" sz="1900" spc="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130">
                <a:solidFill>
                  <a:srgbClr val="FFFFFF"/>
                </a:solidFill>
                <a:latin typeface="Arial MT"/>
                <a:cs typeface="Arial MT"/>
              </a:rPr>
              <a:t>protezų</a:t>
            </a:r>
            <a:r>
              <a:rPr dirty="0" sz="1900" spc="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projektuotojas</a:t>
            </a:r>
            <a:endParaRPr sz="19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900" spc="-110">
                <a:solidFill>
                  <a:srgbClr val="FFFFFF"/>
                </a:solidFill>
                <a:latin typeface="Arial MT"/>
                <a:cs typeface="Arial MT"/>
              </a:rPr>
              <a:t>Produktų</a:t>
            </a:r>
            <a:r>
              <a:rPr dirty="0" sz="190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Arial MT"/>
                <a:cs typeface="Arial MT"/>
              </a:rPr>
              <a:t>dizaineris</a:t>
            </a:r>
            <a:endParaRPr sz="19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900" spc="-229">
                <a:solidFill>
                  <a:srgbClr val="FFFFFF"/>
                </a:solidFill>
                <a:latin typeface="Arial MT"/>
                <a:cs typeface="Arial MT"/>
              </a:rPr>
              <a:t>Skrydžių</a:t>
            </a:r>
            <a:r>
              <a:rPr dirty="0" sz="1900" spc="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valdy</a:t>
            </a:r>
            <a:r>
              <a:rPr dirty="0" sz="190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dirty="0" sz="1900" spc="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koo</a:t>
            </a:r>
            <a:r>
              <a:rPr dirty="0" sz="190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dirty="0" sz="1900" spc="-10">
                <a:solidFill>
                  <a:srgbClr val="FFFFFF"/>
                </a:solidFill>
                <a:latin typeface="Arial MT"/>
                <a:cs typeface="Arial MT"/>
              </a:rPr>
              <a:t>dinat</a:t>
            </a:r>
            <a:r>
              <a:rPr dirty="0" sz="190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rius</a:t>
            </a:r>
            <a:endParaRPr sz="19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900" spc="-100">
                <a:solidFill>
                  <a:srgbClr val="FFFFFF"/>
                </a:solidFill>
                <a:latin typeface="Arial MT"/>
                <a:cs typeface="Arial MT"/>
              </a:rPr>
              <a:t>Lenktynių</a:t>
            </a:r>
            <a:r>
              <a:rPr dirty="0" sz="190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95">
                <a:solidFill>
                  <a:srgbClr val="FFFFFF"/>
                </a:solidFill>
                <a:latin typeface="Arial MT"/>
                <a:cs typeface="Arial MT"/>
              </a:rPr>
              <a:t>inžinierius</a:t>
            </a:r>
            <a:endParaRPr sz="19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900" spc="-150">
                <a:solidFill>
                  <a:srgbClr val="FFFFFF"/>
                </a:solidFill>
                <a:latin typeface="Arial MT"/>
                <a:cs typeface="Arial MT"/>
              </a:rPr>
              <a:t>Degalų</a:t>
            </a:r>
            <a:r>
              <a:rPr dirty="0" sz="1900" spc="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ir</a:t>
            </a:r>
            <a:r>
              <a:rPr dirty="0" sz="19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kuro</a:t>
            </a:r>
            <a:r>
              <a:rPr dirty="0" sz="190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technologas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65319" y="1362202"/>
            <a:ext cx="3307079" cy="1473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9085" marR="30099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900" spc="-25">
                <a:solidFill>
                  <a:srgbClr val="FFFFFF"/>
                </a:solidFill>
                <a:latin typeface="Arial MT"/>
                <a:cs typeface="Arial MT"/>
              </a:rPr>
              <a:t>Verslo</a:t>
            </a:r>
            <a:r>
              <a:rPr dirty="0" sz="1900" spc="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130">
                <a:solidFill>
                  <a:srgbClr val="FFFFFF"/>
                </a:solidFill>
                <a:latin typeface="Arial MT"/>
                <a:cs typeface="Arial MT"/>
              </a:rPr>
              <a:t>duomenų</a:t>
            </a:r>
            <a:r>
              <a:rPr dirty="0" sz="1900" spc="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Arial MT"/>
                <a:cs typeface="Arial MT"/>
              </a:rPr>
              <a:t>analitika </a:t>
            </a:r>
            <a:r>
              <a:rPr dirty="0" sz="1900" spc="-5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340">
                <a:solidFill>
                  <a:srgbClr val="FFFFFF"/>
                </a:solidFill>
                <a:latin typeface="Arial MT"/>
                <a:cs typeface="Arial MT"/>
              </a:rPr>
              <a:t>įmonėse</a:t>
            </a:r>
            <a:endParaRPr sz="19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Elektroninio</a:t>
            </a:r>
            <a:r>
              <a:rPr dirty="0" sz="1900" spc="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Arial MT"/>
                <a:cs typeface="Arial MT"/>
              </a:rPr>
              <a:t>pašto</a:t>
            </a:r>
            <a:r>
              <a:rPr dirty="0" sz="190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rinkodara</a:t>
            </a:r>
            <a:endParaRPr sz="19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900" spc="-90">
                <a:solidFill>
                  <a:srgbClr val="FFFFFF"/>
                </a:solidFill>
                <a:latin typeface="Arial MT"/>
                <a:cs typeface="Arial MT"/>
              </a:rPr>
              <a:t>Socialinių</a:t>
            </a:r>
            <a:r>
              <a:rPr dirty="0" sz="19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90">
                <a:solidFill>
                  <a:srgbClr val="FFFFFF"/>
                </a:solidFill>
                <a:latin typeface="Arial MT"/>
                <a:cs typeface="Arial MT"/>
              </a:rPr>
              <a:t>tinklų/elektroninių</a:t>
            </a:r>
            <a:endParaRPr sz="1900">
              <a:latin typeface="Arial MT"/>
              <a:cs typeface="Arial MT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me</a:t>
            </a:r>
            <a:r>
              <a:rPr dirty="0" sz="1900" spc="-150">
                <a:solidFill>
                  <a:srgbClr val="FFFFFF"/>
                </a:solidFill>
                <a:latin typeface="Arial MT"/>
                <a:cs typeface="Arial MT"/>
              </a:rPr>
              <a:t>dij</a:t>
            </a:r>
            <a:r>
              <a:rPr dirty="0" sz="1900" spc="-425">
                <a:solidFill>
                  <a:srgbClr val="FFFFFF"/>
                </a:solidFill>
                <a:latin typeface="Arial MT"/>
                <a:cs typeface="Arial MT"/>
              </a:rPr>
              <a:t>ų</a:t>
            </a:r>
            <a:r>
              <a:rPr dirty="0" sz="1900" spc="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specialistas</a:t>
            </a:r>
            <a:endParaRPr sz="190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276088" y="341375"/>
            <a:ext cx="6916420" cy="6517005"/>
            <a:chOff x="5276088" y="341375"/>
            <a:chExt cx="6916420" cy="651700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76088" y="3855718"/>
              <a:ext cx="6915911" cy="30022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68355" y="341375"/>
              <a:ext cx="1382268" cy="393191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39318" y="4913452"/>
            <a:ext cx="3592195" cy="8947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Mokslininkas</a:t>
            </a:r>
            <a:endParaRPr sz="19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900" spc="-95">
                <a:solidFill>
                  <a:srgbClr val="FFFFFF"/>
                </a:solidFill>
                <a:latin typeface="Arial MT"/>
                <a:cs typeface="Arial MT"/>
              </a:rPr>
              <a:t>Dėstytojas</a:t>
            </a:r>
            <a:endParaRPr sz="19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Universiteto</a:t>
            </a:r>
            <a:r>
              <a:rPr dirty="0" sz="1900" spc="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100">
                <a:solidFill>
                  <a:srgbClr val="FFFFFF"/>
                </a:solidFill>
                <a:latin typeface="Arial MT"/>
                <a:cs typeface="Arial MT"/>
              </a:rPr>
              <a:t>padalinių</a:t>
            </a:r>
            <a:r>
              <a:rPr dirty="0" sz="1900" spc="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vadovas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58555" y="1367154"/>
            <a:ext cx="2849880" cy="604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Ministerijos</a:t>
            </a:r>
            <a:r>
              <a:rPr dirty="0" sz="1900" spc="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darbuotojas</a:t>
            </a:r>
            <a:endParaRPr sz="19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900" spc="-370">
                <a:solidFill>
                  <a:srgbClr val="FFFFFF"/>
                </a:solidFill>
                <a:latin typeface="Arial MT"/>
                <a:cs typeface="Arial MT"/>
              </a:rPr>
              <a:t>Įmonių</a:t>
            </a:r>
            <a:r>
              <a:rPr dirty="0" sz="1900" spc="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vadovas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39318" y="235661"/>
            <a:ext cx="7715884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KOKIA</a:t>
            </a:r>
            <a:r>
              <a:rPr dirty="0" spc="-155"/>
              <a:t> </a:t>
            </a:r>
            <a:r>
              <a:rPr dirty="0" spc="-5"/>
              <a:t>KARJERA</a:t>
            </a:r>
            <a:r>
              <a:rPr dirty="0" spc="-165"/>
              <a:t> </a:t>
            </a:r>
            <a:r>
              <a:rPr dirty="0" spc="-5"/>
              <a:t>MANĘS</a:t>
            </a:r>
            <a:r>
              <a:rPr dirty="0" spc="-20"/>
              <a:t> </a:t>
            </a:r>
            <a:r>
              <a:rPr dirty="0"/>
              <a:t>LAUKIA?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525"/>
              </a:lnSpc>
            </a:pPr>
            <a:r>
              <a:rPr dirty="0"/>
              <a:t>Ką</a:t>
            </a:r>
            <a:r>
              <a:rPr dirty="0" spc="-40"/>
              <a:t> </a:t>
            </a:r>
            <a:r>
              <a:rPr dirty="0" spc="-10"/>
              <a:t>reiškia</a:t>
            </a:r>
          </a:p>
          <a:p>
            <a:pPr>
              <a:lnSpc>
                <a:spcPts val="4600"/>
              </a:lnSpc>
              <a:tabLst>
                <a:tab pos="4150360" algn="l"/>
              </a:tabLst>
            </a:pPr>
            <a:r>
              <a:rPr dirty="0" spc="-5"/>
              <a:t>VILNIUS </a:t>
            </a:r>
            <a:r>
              <a:rPr dirty="0" spc="-15"/>
              <a:t>TECH?	</a:t>
            </a:r>
            <a:r>
              <a:rPr dirty="0" baseline="20061" sz="8100" spc="-7">
                <a:solidFill>
                  <a:srgbClr val="3DB8D7"/>
                </a:solidFill>
              </a:rPr>
              <a:t>VILNIUS</a:t>
            </a:r>
            <a:endParaRPr baseline="20061" sz="8100"/>
          </a:p>
          <a:p>
            <a:pPr algn="ctr" marL="2918460">
              <a:lnSpc>
                <a:spcPts val="5495"/>
              </a:lnSpc>
            </a:pPr>
            <a:r>
              <a:rPr dirty="0" sz="5400">
                <a:solidFill>
                  <a:srgbClr val="3DB8D7"/>
                </a:solidFill>
              </a:rPr>
              <a:t>+</a:t>
            </a:r>
            <a:endParaRPr sz="5400"/>
          </a:p>
          <a:p>
            <a:pPr algn="ctr" marL="2917190">
              <a:lnSpc>
                <a:spcPct val="100000"/>
              </a:lnSpc>
            </a:pPr>
            <a:r>
              <a:rPr dirty="0" sz="5400" spc="-5">
                <a:solidFill>
                  <a:srgbClr val="3DB8D7"/>
                </a:solidFill>
              </a:rPr>
              <a:t>T</a:t>
            </a:r>
            <a:r>
              <a:rPr dirty="0" sz="5400" spc="-85">
                <a:solidFill>
                  <a:srgbClr val="3DB8D7"/>
                </a:solidFill>
              </a:rPr>
              <a:t>E</a:t>
            </a:r>
            <a:r>
              <a:rPr dirty="0" sz="5400" spc="-5">
                <a:solidFill>
                  <a:srgbClr val="3DB8D7"/>
                </a:solidFill>
              </a:rPr>
              <a:t>CHNO</a:t>
            </a:r>
            <a:r>
              <a:rPr dirty="0" sz="5400" spc="-125">
                <a:solidFill>
                  <a:srgbClr val="3DB8D7"/>
                </a:solidFill>
              </a:rPr>
              <a:t>L</a:t>
            </a:r>
            <a:r>
              <a:rPr dirty="0" sz="5400" spc="-5">
                <a:solidFill>
                  <a:srgbClr val="3DB8D7"/>
                </a:solidFill>
              </a:rPr>
              <a:t>OGIJOS</a:t>
            </a:r>
            <a:endParaRPr sz="5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39318" y="1951792"/>
            <a:ext cx="5391785" cy="4142104"/>
          </a:xfrm>
          <a:prstGeom prst="rect">
            <a:avLst/>
          </a:prstGeom>
        </p:spPr>
        <p:txBody>
          <a:bodyPr wrap="square" lIns="0" tIns="16573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30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000" spc="-1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dirty="0" sz="2000" spc="-90">
                <a:solidFill>
                  <a:srgbClr val="FFFFFF"/>
                </a:solidFill>
                <a:latin typeface="Arial MT"/>
                <a:cs typeface="Arial MT"/>
              </a:rPr>
              <a:t>ocialini</a:t>
            </a:r>
            <a:r>
              <a:rPr dirty="0" sz="2000" spc="-215">
                <a:solidFill>
                  <a:srgbClr val="FFFFFF"/>
                </a:solidFill>
                <a:latin typeface="Arial MT"/>
                <a:cs typeface="Arial MT"/>
              </a:rPr>
              <a:t>ų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 spc="-1565">
                <a:solidFill>
                  <a:srgbClr val="FFFFFF"/>
                </a:solidFill>
                <a:latin typeface="Arial MT"/>
                <a:cs typeface="Arial MT"/>
              </a:rPr>
              <a:t>į</a:t>
            </a:r>
            <a:r>
              <a:rPr dirty="0" sz="2000" spc="-430">
                <a:solidFill>
                  <a:srgbClr val="FFFFFF"/>
                </a:solidFill>
                <a:latin typeface="Arial MT"/>
                <a:cs typeface="Arial MT"/>
              </a:rPr>
              <a:t>gūd</a:t>
            </a:r>
            <a:r>
              <a:rPr dirty="0" sz="2000" spc="-605">
                <a:solidFill>
                  <a:srgbClr val="FFFFFF"/>
                </a:solidFill>
                <a:latin typeface="Arial MT"/>
                <a:cs typeface="Arial MT"/>
              </a:rPr>
              <a:t>ž</a:t>
            </a:r>
            <a:r>
              <a:rPr dirty="0" sz="2000" spc="-17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dirty="0" sz="2000" spc="-725">
                <a:solidFill>
                  <a:srgbClr val="FFFFFF"/>
                </a:solidFill>
                <a:latin typeface="Arial MT"/>
                <a:cs typeface="Arial MT"/>
              </a:rPr>
              <a:t>ų</a:t>
            </a:r>
            <a:r>
              <a:rPr dirty="0" sz="20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 spc="-95">
                <a:solidFill>
                  <a:srgbClr val="FFFFFF"/>
                </a:solidFill>
                <a:latin typeface="Arial MT"/>
                <a:cs typeface="Arial MT"/>
              </a:rPr>
              <a:t>neturėji</a:t>
            </a:r>
            <a:r>
              <a:rPr dirty="0" sz="2000" spc="-17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dirty="0" sz="2000" spc="-5">
                <a:solidFill>
                  <a:srgbClr val="FFFFFF"/>
                </a:solidFill>
                <a:latin typeface="Arial MT"/>
                <a:cs typeface="Arial MT"/>
              </a:rPr>
              <a:t>as</a:t>
            </a:r>
            <a:endParaRPr sz="2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000" spc="-125">
                <a:solidFill>
                  <a:srgbClr val="FFFFFF"/>
                </a:solidFill>
                <a:latin typeface="Arial MT"/>
                <a:cs typeface="Arial MT"/>
              </a:rPr>
              <a:t>Pomėgis</a:t>
            </a:r>
            <a:r>
              <a:rPr dirty="0" sz="20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v</a:t>
            </a:r>
            <a:r>
              <a:rPr dirty="0" sz="2000" spc="-1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dirty="0" sz="2000" spc="10">
                <a:solidFill>
                  <a:srgbClr val="FFFFFF"/>
                </a:solidFill>
                <a:latin typeface="Arial MT"/>
                <a:cs typeface="Arial MT"/>
              </a:rPr>
              <a:t>k</a:t>
            </a:r>
            <a:r>
              <a:rPr dirty="0" sz="2000" spc="-890">
                <a:solidFill>
                  <a:srgbClr val="FFFFFF"/>
                </a:solidFill>
                <a:latin typeface="Arial MT"/>
                <a:cs typeface="Arial MT"/>
              </a:rPr>
              <a:t>ą</a:t>
            </a:r>
            <a:r>
              <a:rPr dirty="0" sz="20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„</a:t>
            </a:r>
            <a:r>
              <a:rPr dirty="0" sz="2000" spc="5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dirty="0" sz="2000" spc="-5">
                <a:solidFill>
                  <a:srgbClr val="FFFFFF"/>
                </a:solidFill>
                <a:latin typeface="Arial MT"/>
                <a:cs typeface="Arial MT"/>
              </a:rPr>
              <a:t>ut</a:t>
            </a:r>
            <a:r>
              <a:rPr dirty="0" sz="2000" spc="-15">
                <a:solidFill>
                  <a:srgbClr val="FFFFFF"/>
                </a:solidFill>
                <a:latin typeface="Arial MT"/>
                <a:cs typeface="Arial MT"/>
              </a:rPr>
              <a:t>v</a:t>
            </a:r>
            <a:r>
              <a:rPr dirty="0" sz="2000" spc="-5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rkyti“</a:t>
            </a:r>
            <a:endParaRPr sz="2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000" spc="-114">
                <a:solidFill>
                  <a:srgbClr val="FFFFFF"/>
                </a:solidFill>
                <a:latin typeface="Arial MT"/>
                <a:cs typeface="Arial MT"/>
              </a:rPr>
              <a:t>Kūrybiš</a:t>
            </a:r>
            <a:r>
              <a:rPr dirty="0" sz="2000" spc="-100">
                <a:solidFill>
                  <a:srgbClr val="FFFFFF"/>
                </a:solidFill>
                <a:latin typeface="Arial MT"/>
                <a:cs typeface="Arial MT"/>
              </a:rPr>
              <a:t>k</a:t>
            </a:r>
            <a:r>
              <a:rPr dirty="0" sz="2000" spc="-5">
                <a:solidFill>
                  <a:srgbClr val="FFFFFF"/>
                </a:solidFill>
                <a:latin typeface="Arial MT"/>
                <a:cs typeface="Arial MT"/>
              </a:rPr>
              <a:t>um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dirty="0" sz="2000" spc="-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FFFFFF"/>
                </a:solidFill>
                <a:latin typeface="Arial MT"/>
                <a:cs typeface="Arial MT"/>
              </a:rPr>
              <a:t>trū</a:t>
            </a:r>
            <a:r>
              <a:rPr dirty="0" sz="2000" spc="-204">
                <a:solidFill>
                  <a:srgbClr val="FFFFFF"/>
                </a:solidFill>
                <a:latin typeface="Arial MT"/>
                <a:cs typeface="Arial MT"/>
              </a:rPr>
              <a:t>k</a:t>
            </a:r>
            <a:r>
              <a:rPr dirty="0" sz="2000" spc="-5">
                <a:solidFill>
                  <a:srgbClr val="FFFFFF"/>
                </a:solidFill>
                <a:latin typeface="Arial MT"/>
                <a:cs typeface="Arial MT"/>
              </a:rPr>
              <a:t>umas</a:t>
            </a:r>
            <a:endParaRPr sz="2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Nuobodus</a:t>
            </a:r>
            <a:r>
              <a:rPr dirty="0" sz="2000" spc="-6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darbas</a:t>
            </a:r>
            <a:endParaRPr sz="2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120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Prasti</a:t>
            </a:r>
            <a:r>
              <a:rPr dirty="0" sz="2000" spc="-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bendravimo</a:t>
            </a:r>
            <a:r>
              <a:rPr dirty="0" sz="2000" spc="-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 spc="-434">
                <a:solidFill>
                  <a:srgbClr val="FFFFFF"/>
                </a:solidFill>
                <a:latin typeface="Arial MT"/>
                <a:cs typeface="Arial MT"/>
              </a:rPr>
              <a:t>įgūdžiai</a:t>
            </a:r>
            <a:endParaRPr sz="2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Siauros</a:t>
            </a:r>
            <a:r>
              <a:rPr dirty="0" sz="2000" spc="-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darbo</a:t>
            </a:r>
            <a:r>
              <a:rPr dirty="0" sz="2000" spc="-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 spc="-105">
                <a:solidFill>
                  <a:srgbClr val="FFFFFF"/>
                </a:solidFill>
                <a:latin typeface="Arial MT"/>
                <a:cs typeface="Arial MT"/>
              </a:rPr>
              <a:t>galimybės</a:t>
            </a:r>
            <a:endParaRPr sz="2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Darbas</a:t>
            </a:r>
            <a:r>
              <a:rPr dirty="0" sz="2000" spc="-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purvinoje</a:t>
            </a:r>
            <a:r>
              <a:rPr dirty="0" sz="2000" spc="-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aplinkoje</a:t>
            </a:r>
            <a:endParaRPr sz="2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Absoliutus</a:t>
            </a:r>
            <a:r>
              <a:rPr dirty="0" sz="20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matematikos</a:t>
            </a:r>
            <a:r>
              <a:rPr dirty="0" sz="2000" spc="-5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Arial MT"/>
                <a:cs typeface="Arial MT"/>
              </a:rPr>
              <a:t>ir fizikos</a:t>
            </a:r>
            <a:r>
              <a:rPr dirty="0" sz="2000" spc="-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Arial MT"/>
                <a:cs typeface="Arial MT"/>
              </a:rPr>
              <a:t>išmanymas</a:t>
            </a:r>
            <a:endParaRPr sz="2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Darbas</a:t>
            </a:r>
            <a:r>
              <a:rPr dirty="0" sz="2000" spc="-6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vyriškoje</a:t>
            </a:r>
            <a:r>
              <a:rPr dirty="0" sz="2000" spc="-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sferoje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9318" y="235661"/>
            <a:ext cx="5356860" cy="112395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DAŽNIAUSI</a:t>
            </a:r>
            <a:r>
              <a:rPr dirty="0" spc="-60"/>
              <a:t> </a:t>
            </a:r>
            <a:r>
              <a:rPr dirty="0" spc="-5"/>
              <a:t>ĮSITIKINIMAI </a:t>
            </a:r>
            <a:r>
              <a:rPr dirty="0" spc="-985"/>
              <a:t> </a:t>
            </a:r>
            <a:r>
              <a:rPr dirty="0" spc="-5"/>
              <a:t>APIE</a:t>
            </a:r>
            <a:r>
              <a:rPr dirty="0" spc="-10"/>
              <a:t> INŽINIERIUS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68356" y="341375"/>
            <a:ext cx="1382268" cy="39319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7959" y="1982723"/>
            <a:ext cx="5654040" cy="377342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525"/>
              </a:lnSpc>
            </a:pPr>
            <a:r>
              <a:rPr dirty="0"/>
              <a:t>Ką</a:t>
            </a:r>
            <a:r>
              <a:rPr dirty="0" spc="-40"/>
              <a:t> </a:t>
            </a:r>
            <a:r>
              <a:rPr dirty="0" spc="-10"/>
              <a:t>reiškia</a:t>
            </a:r>
          </a:p>
          <a:p>
            <a:pPr>
              <a:lnSpc>
                <a:spcPts val="4600"/>
              </a:lnSpc>
              <a:tabLst>
                <a:tab pos="4150360" algn="l"/>
              </a:tabLst>
            </a:pPr>
            <a:r>
              <a:rPr dirty="0" spc="-5"/>
              <a:t>VILNIUS </a:t>
            </a:r>
            <a:r>
              <a:rPr dirty="0" spc="-15"/>
              <a:t>TECH?	</a:t>
            </a:r>
            <a:r>
              <a:rPr dirty="0" baseline="20061" sz="8100" spc="-7">
                <a:solidFill>
                  <a:srgbClr val="3DB8D7"/>
                </a:solidFill>
              </a:rPr>
              <a:t>VILNIUS</a:t>
            </a:r>
            <a:endParaRPr baseline="20061" sz="8100"/>
          </a:p>
          <a:p>
            <a:pPr algn="ctr" marL="2918460">
              <a:lnSpc>
                <a:spcPts val="5495"/>
              </a:lnSpc>
            </a:pPr>
            <a:r>
              <a:rPr dirty="0" sz="5400">
                <a:solidFill>
                  <a:srgbClr val="3DB8D7"/>
                </a:solidFill>
              </a:rPr>
              <a:t>+</a:t>
            </a:r>
            <a:endParaRPr sz="5400"/>
          </a:p>
          <a:p>
            <a:pPr algn="ctr" marL="2917190">
              <a:lnSpc>
                <a:spcPct val="100000"/>
              </a:lnSpc>
            </a:pPr>
            <a:r>
              <a:rPr dirty="0" sz="5400" spc="-5">
                <a:solidFill>
                  <a:srgbClr val="3DB8D7"/>
                </a:solidFill>
              </a:rPr>
              <a:t>T</a:t>
            </a:r>
            <a:r>
              <a:rPr dirty="0" sz="5400" spc="-85">
                <a:solidFill>
                  <a:srgbClr val="3DB8D7"/>
                </a:solidFill>
              </a:rPr>
              <a:t>E</a:t>
            </a:r>
            <a:r>
              <a:rPr dirty="0" sz="5400" spc="-5">
                <a:solidFill>
                  <a:srgbClr val="3DB8D7"/>
                </a:solidFill>
              </a:rPr>
              <a:t>CHNO</a:t>
            </a:r>
            <a:r>
              <a:rPr dirty="0" sz="5400" spc="-125">
                <a:solidFill>
                  <a:srgbClr val="3DB8D7"/>
                </a:solidFill>
              </a:rPr>
              <a:t>L</a:t>
            </a:r>
            <a:r>
              <a:rPr dirty="0" sz="5400" spc="-5">
                <a:solidFill>
                  <a:srgbClr val="3DB8D7"/>
                </a:solidFill>
              </a:rPr>
              <a:t>OGIJOS</a:t>
            </a:r>
            <a:endParaRPr sz="5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39318" y="1899237"/>
            <a:ext cx="4517390" cy="3226435"/>
          </a:xfrm>
          <a:prstGeom prst="rect">
            <a:avLst/>
          </a:prstGeom>
        </p:spPr>
        <p:txBody>
          <a:bodyPr wrap="square" lIns="0" tIns="164465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29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Smalsuma</a:t>
            </a:r>
            <a:r>
              <a:rPr dirty="0" sz="2000" spc="5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.</a:t>
            </a:r>
            <a:r>
              <a:rPr dirty="0" sz="2000" spc="-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 spc="-125">
                <a:solidFill>
                  <a:srgbClr val="FFFFFF"/>
                </a:solidFill>
                <a:latin typeface="Arial MT"/>
                <a:cs typeface="Arial MT"/>
              </a:rPr>
              <a:t>Smalsūs</a:t>
            </a:r>
            <a:r>
              <a:rPr dirty="0" sz="20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 spc="-225">
                <a:solidFill>
                  <a:srgbClr val="FFFFFF"/>
                </a:solidFill>
                <a:latin typeface="Arial MT"/>
                <a:cs typeface="Arial MT"/>
              </a:rPr>
              <a:t>in</a:t>
            </a:r>
            <a:r>
              <a:rPr dirty="0" sz="2000" spc="-560">
                <a:solidFill>
                  <a:srgbClr val="FFFFFF"/>
                </a:solidFill>
                <a:latin typeface="Arial MT"/>
                <a:cs typeface="Arial MT"/>
              </a:rPr>
              <a:t>ž</a:t>
            </a:r>
            <a:r>
              <a:rPr dirty="0" sz="2000" spc="-5">
                <a:solidFill>
                  <a:srgbClr val="FFFFFF"/>
                </a:solidFill>
                <a:latin typeface="Arial MT"/>
                <a:cs typeface="Arial MT"/>
              </a:rPr>
              <a:t>inie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dirty="0" sz="2000" spc="-5">
                <a:solidFill>
                  <a:srgbClr val="FFFFFF"/>
                </a:solidFill>
                <a:latin typeface="Arial MT"/>
                <a:cs typeface="Arial MT"/>
              </a:rPr>
              <a:t>iai</a:t>
            </a:r>
            <a:endParaRPr sz="2000">
              <a:latin typeface="Arial MT"/>
              <a:cs typeface="Arial MT"/>
            </a:endParaRPr>
          </a:p>
          <a:p>
            <a:pPr marL="299085">
              <a:lnSpc>
                <a:spcPct val="100000"/>
              </a:lnSpc>
              <a:spcBef>
                <a:spcPts val="1200"/>
              </a:spcBef>
            </a:pP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domisi,</a:t>
            </a:r>
            <a:r>
              <a:rPr dirty="0" sz="2000" spc="-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kaip</a:t>
            </a:r>
            <a:r>
              <a:rPr dirty="0" sz="2000" spc="-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viskas</a:t>
            </a:r>
            <a:r>
              <a:rPr dirty="0" sz="2000" spc="-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veikia</a:t>
            </a:r>
            <a:endParaRPr sz="2000">
              <a:latin typeface="Arial MT"/>
              <a:cs typeface="Arial MT"/>
            </a:endParaRPr>
          </a:p>
          <a:p>
            <a:pPr marL="299085" marR="5080" indent="-287020">
              <a:lnSpc>
                <a:spcPct val="15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2000" spc="-5">
                <a:solidFill>
                  <a:srgbClr val="FFFFFF"/>
                </a:solidFill>
                <a:latin typeface="Arial MT"/>
                <a:cs typeface="Arial MT"/>
              </a:rPr>
              <a:t>Kritinis</a:t>
            </a:r>
            <a:r>
              <a:rPr dirty="0" sz="2000" spc="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 spc="-85">
                <a:solidFill>
                  <a:srgbClr val="FFFFFF"/>
                </a:solidFill>
                <a:latin typeface="Arial MT"/>
                <a:cs typeface="Arial MT"/>
              </a:rPr>
              <a:t>mąstytojas.</a:t>
            </a:r>
            <a:r>
              <a:rPr dirty="0" sz="2000" spc="-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 spc="-90">
                <a:solidFill>
                  <a:srgbClr val="FFFFFF"/>
                </a:solidFill>
                <a:latin typeface="Arial MT"/>
                <a:cs typeface="Arial MT"/>
              </a:rPr>
              <a:t>Sudėtingos </a:t>
            </a:r>
            <a:r>
              <a:rPr dirty="0" sz="2000" spc="-8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dirty="0" sz="2000" spc="-5">
                <a:solidFill>
                  <a:srgbClr val="FFFFFF"/>
                </a:solidFill>
                <a:latin typeface="Arial MT"/>
                <a:cs typeface="Arial MT"/>
              </a:rPr>
              <a:t>oblemo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dirty="0" sz="2000" spc="-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Arial MT"/>
                <a:cs typeface="Arial MT"/>
              </a:rPr>
              <a:t>netur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dirty="0" sz="2000" spc="-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Arial MT"/>
                <a:cs typeface="Arial MT"/>
              </a:rPr>
              <a:t>pap</a:t>
            </a:r>
            <a:r>
              <a:rPr dirty="0" sz="2000" spc="5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dirty="0" sz="2000" spc="-5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dirty="0" sz="2000" spc="5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dirty="0" sz="2000" spc="-445">
                <a:solidFill>
                  <a:srgbClr val="FFFFFF"/>
                </a:solidFill>
                <a:latin typeface="Arial MT"/>
                <a:cs typeface="Arial MT"/>
              </a:rPr>
              <a:t>tų</a:t>
            </a:r>
            <a:r>
              <a:rPr dirty="0" sz="2000" spc="-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dirty="0" sz="2000" spc="5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re</a:t>
            </a:r>
            <a:r>
              <a:rPr dirty="0" sz="2000" spc="-185">
                <a:solidFill>
                  <a:srgbClr val="FFFFFF"/>
                </a:solidFill>
                <a:latin typeface="Arial MT"/>
                <a:cs typeface="Arial MT"/>
              </a:rPr>
              <a:t>ndimų</a:t>
            </a:r>
            <a:endParaRPr sz="20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spcBef>
                <a:spcPts val="120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2000" spc="-5">
                <a:solidFill>
                  <a:srgbClr val="FFFFFF"/>
                </a:solidFill>
                <a:latin typeface="Arial MT"/>
                <a:cs typeface="Arial MT"/>
              </a:rPr>
              <a:t>Loginis</a:t>
            </a:r>
            <a:r>
              <a:rPr dirty="0" sz="2000" spc="-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 spc="-114">
                <a:solidFill>
                  <a:srgbClr val="FFFFFF"/>
                </a:solidFill>
                <a:latin typeface="Arial MT"/>
                <a:cs typeface="Arial MT"/>
              </a:rPr>
              <a:t>mąstymas</a:t>
            </a:r>
            <a:endParaRPr sz="20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2000" spc="-38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dirty="0" sz="2000" spc="-515">
                <a:solidFill>
                  <a:srgbClr val="FFFFFF"/>
                </a:solidFill>
                <a:latin typeface="Arial MT"/>
                <a:cs typeface="Arial MT"/>
              </a:rPr>
              <a:t>ė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mesys</a:t>
            </a:r>
            <a:r>
              <a:rPr dirty="0" sz="2000" spc="-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 spc="-114">
                <a:solidFill>
                  <a:srgbClr val="FFFFFF"/>
                </a:solidFill>
                <a:latin typeface="Arial MT"/>
                <a:cs typeface="Arial MT"/>
              </a:rPr>
              <a:t>detalėms</a:t>
            </a:r>
            <a:endParaRPr sz="20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Komandinis</a:t>
            </a:r>
            <a:r>
              <a:rPr dirty="0" sz="2000" spc="-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darbas</a:t>
            </a:r>
            <a:r>
              <a:rPr dirty="0" sz="2000" spc="-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ir</a:t>
            </a:r>
            <a:r>
              <a:rPr dirty="0" sz="2000" spc="-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FFFFFF"/>
                </a:solidFill>
                <a:latin typeface="Arial MT"/>
                <a:cs typeface="Arial MT"/>
              </a:rPr>
              <a:t>bendravimas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9318" y="235661"/>
            <a:ext cx="8281034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5</a:t>
            </a:r>
            <a:r>
              <a:rPr dirty="0" spc="-10"/>
              <a:t> </a:t>
            </a:r>
            <a:r>
              <a:rPr dirty="0" spc="-5"/>
              <a:t>SĖKMINGO INŽINIERIAUS</a:t>
            </a:r>
            <a:r>
              <a:rPr dirty="0" spc="-10"/>
              <a:t> </a:t>
            </a:r>
            <a:r>
              <a:rPr dirty="0" spc="-5"/>
              <a:t>BRUOŽAI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68356" y="341375"/>
            <a:ext cx="1382268" cy="39319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28232" y="2008631"/>
            <a:ext cx="5518403" cy="345490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8931" y="341373"/>
            <a:ext cx="11252200" cy="6517005"/>
            <a:chOff x="598931" y="341373"/>
            <a:chExt cx="11252200" cy="65170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8931" y="341373"/>
              <a:ext cx="10613136" cy="651662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68355" y="341375"/>
              <a:ext cx="1382268" cy="3931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8294" y="1933168"/>
            <a:ext cx="4334510" cy="3226435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3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Aplinkos</a:t>
            </a:r>
            <a:r>
              <a:rPr dirty="0" sz="20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apsaugos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inžinerija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Pastatų</a:t>
            </a:r>
            <a:r>
              <a:rPr dirty="0" sz="20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energetika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Elektros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 energetikos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inžinerija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Geodezija</a:t>
            </a:r>
            <a:r>
              <a:rPr dirty="0" sz="20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ir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geoinformatika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Architektūra</a:t>
            </a:r>
            <a:r>
              <a:rPr dirty="0" sz="20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(stojamieji</a:t>
            </a:r>
            <a:r>
              <a:rPr dirty="0" sz="20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egzaminai)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Kraštovaizdžio</a:t>
            </a:r>
            <a:r>
              <a:rPr dirty="0" sz="2000" spc="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architektūra</a:t>
            </a: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(stojamieji</a:t>
            </a:r>
            <a:endParaRPr sz="20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1205"/>
              </a:spcBef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egzaminai)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2272" y="0"/>
            <a:ext cx="3992879" cy="161391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71388" y="2004060"/>
            <a:ext cx="6067044" cy="353263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92483" y="6310884"/>
            <a:ext cx="345948" cy="34747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78014" y="1835632"/>
            <a:ext cx="4334510" cy="2312035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3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Architektūra</a:t>
            </a:r>
            <a:r>
              <a:rPr dirty="0" sz="20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(stojamieji</a:t>
            </a:r>
            <a:r>
              <a:rPr dirty="0" sz="20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egzaminai)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Kraštovaizdžio</a:t>
            </a:r>
            <a:r>
              <a:rPr dirty="0" sz="20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architektūra</a:t>
            </a:r>
            <a:r>
              <a:rPr dirty="0" sz="2000" spc="-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(stojamieji</a:t>
            </a:r>
            <a:endParaRPr sz="20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1200"/>
              </a:spcBef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egzaminai)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Pramonės</a:t>
            </a: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gaminių</a:t>
            </a:r>
            <a:r>
              <a:rPr dirty="0" sz="20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dizainas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Multimedija</a:t>
            </a:r>
            <a:r>
              <a:rPr dirty="0" sz="2000" spc="-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ir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kompiuterinis</a:t>
            </a:r>
            <a:r>
              <a:rPr dirty="0" sz="20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dizainas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9019" y="0"/>
            <a:ext cx="4143755" cy="169468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0708" y="2753867"/>
            <a:ext cx="6510528" cy="379018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92483" y="6310884"/>
            <a:ext cx="345948" cy="34747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1718" y="1861159"/>
            <a:ext cx="4928235" cy="2769235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3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Transporto</a:t>
            </a:r>
            <a:r>
              <a:rPr dirty="0" sz="20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inžinerija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Transporto</a:t>
            </a:r>
            <a:r>
              <a:rPr dirty="0" sz="20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inžinerinė</a:t>
            </a: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ekonomika</a:t>
            </a: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ir</a:t>
            </a:r>
            <a:r>
              <a:rPr dirty="0" sz="20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logistika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Automatika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Informacinės</a:t>
            </a: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ir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ryšių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technologijos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Dirbtinio</a:t>
            </a:r>
            <a:r>
              <a:rPr dirty="0" sz="20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intelekto</a:t>
            </a: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sistemos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25" b="1">
                <a:solidFill>
                  <a:srgbClr val="FFFFFF"/>
                </a:solidFill>
                <a:latin typeface="Calibri"/>
                <a:cs typeface="Calibri"/>
              </a:rPr>
              <a:t>Taikomasis</a:t>
            </a:r>
            <a:r>
              <a:rPr dirty="0" sz="20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dirbtinis</a:t>
            </a:r>
            <a:r>
              <a:rPr dirty="0" sz="20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intelektas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2480" y="0"/>
            <a:ext cx="3840479" cy="157124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49923" y="2380488"/>
            <a:ext cx="5588508" cy="325526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92483" y="6310884"/>
            <a:ext cx="345948" cy="34747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06461" y="1860651"/>
            <a:ext cx="3596004" cy="4140835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3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Avionika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Aviacijos</a:t>
            </a:r>
            <a:r>
              <a:rPr dirty="0" sz="20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mechanikos</a:t>
            </a: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inžinerija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Orlaivių</a:t>
            </a:r>
            <a:r>
              <a:rPr dirty="0" sz="20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pilotavimas</a:t>
            </a:r>
            <a:r>
              <a:rPr dirty="0" sz="20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(stojamieji</a:t>
            </a:r>
            <a:endParaRPr sz="20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1200"/>
              </a:spcBef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egzaminai)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Geodezija</a:t>
            </a:r>
            <a:r>
              <a:rPr dirty="0" sz="20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ir</a:t>
            </a: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geoinformatika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Skrydžių valdymas</a:t>
            </a:r>
            <a:r>
              <a:rPr dirty="0" sz="20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(stojamieji</a:t>
            </a:r>
            <a:endParaRPr sz="20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1200"/>
              </a:spcBef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egzaminai)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Elektronikos</a:t>
            </a:r>
            <a:r>
              <a:rPr dirty="0" sz="20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inžinerija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Automatika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1231" y="0"/>
            <a:ext cx="4002024" cy="163372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9559" y="3090672"/>
            <a:ext cx="6094476" cy="354939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92483" y="6310884"/>
            <a:ext cx="345948" cy="34747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1835" y="1525371"/>
            <a:ext cx="4657090" cy="2769235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4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Aplinkos</a:t>
            </a:r>
            <a:r>
              <a:rPr dirty="0" sz="20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apsaugos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inžinerija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Statybos</a:t>
            </a:r>
            <a:r>
              <a:rPr dirty="0" sz="20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inžinerija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Statinio</a:t>
            </a:r>
            <a:r>
              <a:rPr dirty="0" sz="20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informacinis</a:t>
            </a:r>
            <a:r>
              <a:rPr dirty="0" sz="20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modeliavimas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Statybos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ir nekilnojamojo</a:t>
            </a:r>
            <a:r>
              <a:rPr dirty="0" sz="20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turto</a:t>
            </a: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valdymas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Pastatų</a:t>
            </a:r>
            <a:r>
              <a:rPr dirty="0" sz="20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energetika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Kelių,</a:t>
            </a: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geležinkelių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ir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miestų</a:t>
            </a:r>
            <a:r>
              <a:rPr dirty="0" sz="20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inžinerija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Geodezija</a:t>
            </a:r>
            <a:r>
              <a:rPr dirty="0" sz="20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ir</a:t>
            </a:r>
            <a:r>
              <a:rPr dirty="0" sz="20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geoinformatika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Gaisrinė</a:t>
            </a:r>
            <a:r>
              <a:rPr dirty="0" sz="20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sauga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9055" y="0"/>
            <a:ext cx="3742944" cy="131826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852921" y="3837025"/>
            <a:ext cx="5534025" cy="276987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4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Elektros 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energetikos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 inžinerija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Informacinės</a:t>
            </a: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ir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ryšių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technologijos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Dirbtinio</a:t>
            </a:r>
            <a:r>
              <a:rPr dirty="0" sz="20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intelekto</a:t>
            </a: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sistemos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25" b="1">
                <a:solidFill>
                  <a:srgbClr val="FFFFFF"/>
                </a:solidFill>
                <a:latin typeface="Calibri"/>
                <a:cs typeface="Calibri"/>
              </a:rPr>
              <a:t>Taikomasis</a:t>
            </a:r>
            <a:r>
              <a:rPr dirty="0" sz="20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dirbtinis</a:t>
            </a:r>
            <a:r>
              <a:rPr dirty="0" sz="20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intelektas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Transporto</a:t>
            </a:r>
            <a:r>
              <a:rPr dirty="0" sz="20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inžinerija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05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Transporto</a:t>
            </a:r>
            <a:r>
              <a:rPr dirty="0" sz="20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inžinerinė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ekonomika</a:t>
            </a: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ir</a:t>
            </a:r>
            <a:r>
              <a:rPr dirty="0" sz="20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logistika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Kraštovaizdžio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architektūra</a:t>
            </a:r>
            <a:r>
              <a:rPr dirty="0" sz="20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(stojamieji</a:t>
            </a:r>
            <a:r>
              <a:rPr dirty="0" sz="20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egzaminai)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Architektūra</a:t>
            </a:r>
            <a:r>
              <a:rPr dirty="0" sz="20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(stojamieji</a:t>
            </a:r>
            <a:r>
              <a:rPr dirty="0" sz="20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egzaminai)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47459" y="259079"/>
            <a:ext cx="5521451" cy="321411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92483" y="6310884"/>
            <a:ext cx="345948" cy="34747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73036" y="1847824"/>
            <a:ext cx="4658360" cy="2769235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3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Statybos</a:t>
            </a:r>
            <a:r>
              <a:rPr dirty="0" sz="20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inžinerija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Statinio</a:t>
            </a:r>
            <a:r>
              <a:rPr dirty="0" sz="20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informacinis</a:t>
            </a:r>
            <a:r>
              <a:rPr dirty="0" sz="20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modeliavimas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Statybos</a:t>
            </a:r>
            <a:r>
              <a:rPr dirty="0" sz="20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ir nekilnojamojo</a:t>
            </a:r>
            <a:r>
              <a:rPr dirty="0" sz="20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turto</a:t>
            </a: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valdymas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Pastatų</a:t>
            </a:r>
            <a:r>
              <a:rPr dirty="0" sz="20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energetika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Kelių,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 geležinkelių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ir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 miestų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inžinerija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Geodezija</a:t>
            </a:r>
            <a:r>
              <a:rPr dirty="0" sz="20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ir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geoinformatika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95031" y="0"/>
            <a:ext cx="4005072" cy="187756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1084" y="3215639"/>
            <a:ext cx="5777484" cy="336346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92483" y="6310884"/>
            <a:ext cx="345948" cy="34747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0486" y="1885543"/>
            <a:ext cx="4236085" cy="2312035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3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Kūrybinės industrijos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Pramogų</a:t>
            </a: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industrijos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Renginių</a:t>
            </a:r>
            <a:r>
              <a:rPr dirty="0" sz="2000" spc="-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inžinerija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Multimedija</a:t>
            </a:r>
            <a:r>
              <a:rPr dirty="0" sz="2000" spc="-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ir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kompiuterinis</a:t>
            </a:r>
            <a:r>
              <a:rPr dirty="0" sz="2000" spc="-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dizainas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Pramonės</a:t>
            </a: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gaminių</a:t>
            </a:r>
            <a:r>
              <a:rPr dirty="0" sz="20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dizainas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0831" y="0"/>
            <a:ext cx="4142232" cy="149961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8108" y="1828800"/>
            <a:ext cx="5640324" cy="328422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92483" y="6310884"/>
            <a:ext cx="345948" cy="34747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78243" y="2227726"/>
            <a:ext cx="4928235" cy="3683635"/>
          </a:xfrm>
          <a:prstGeom prst="rect">
            <a:avLst/>
          </a:prstGeom>
        </p:spPr>
        <p:txBody>
          <a:bodyPr wrap="square" lIns="0" tIns="1143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25" b="1">
                <a:solidFill>
                  <a:srgbClr val="FFFFFF"/>
                </a:solidFill>
                <a:latin typeface="Calibri"/>
                <a:cs typeface="Calibri"/>
              </a:rPr>
              <a:t>Verslo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logistika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8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25" b="1">
                <a:solidFill>
                  <a:srgbClr val="FFFFFF"/>
                </a:solidFill>
                <a:latin typeface="Calibri"/>
                <a:cs typeface="Calibri"/>
              </a:rPr>
              <a:t>Verslo</a:t>
            </a:r>
            <a:r>
              <a:rPr dirty="0" sz="20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vadyba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795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Ekonomikos</a:t>
            </a:r>
            <a:r>
              <a:rPr dirty="0" sz="20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inžinerija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805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Finansų</a:t>
            </a:r>
            <a:r>
              <a:rPr dirty="0" sz="2000" spc="-6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inžinerija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805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Organizacijų</a:t>
            </a:r>
            <a:r>
              <a:rPr dirty="0" sz="20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valdymas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795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Transporto</a:t>
            </a:r>
            <a:r>
              <a:rPr dirty="0" sz="20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inžinerinė</a:t>
            </a: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ekonomika</a:t>
            </a: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ir</a:t>
            </a:r>
            <a:r>
              <a:rPr dirty="0" sz="20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logistika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805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Informacinės</a:t>
            </a: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ir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ryšių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technologijos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8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Duomenų</a:t>
            </a:r>
            <a:r>
              <a:rPr dirty="0" sz="20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analizės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technologijos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795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Moderniųjų</a:t>
            </a:r>
            <a:r>
              <a:rPr dirty="0" sz="20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technologijų</a:t>
            </a:r>
            <a:r>
              <a:rPr dirty="0" sz="2000" spc="-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matematika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74407" y="0"/>
            <a:ext cx="3755136" cy="154686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3463" y="3319271"/>
            <a:ext cx="5692140" cy="33147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92483" y="6310884"/>
            <a:ext cx="345948" cy="34747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0979" y="1531086"/>
            <a:ext cx="4252595" cy="2769235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3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Duomenų</a:t>
            </a:r>
            <a:r>
              <a:rPr dirty="0" sz="20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analizės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technologijos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Moderniųjų</a:t>
            </a:r>
            <a:r>
              <a:rPr dirty="0" sz="20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technologijų</a:t>
            </a:r>
            <a:r>
              <a:rPr dirty="0" sz="2000" spc="-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matematika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Geodezija</a:t>
            </a:r>
            <a:r>
              <a:rPr dirty="0" sz="20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ir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geoinformatika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Informacinės</a:t>
            </a:r>
            <a:r>
              <a:rPr dirty="0" sz="20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sistemos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Informacinės</a:t>
            </a:r>
            <a:r>
              <a:rPr dirty="0" sz="20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technologijos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Multimedija</a:t>
            </a:r>
            <a:r>
              <a:rPr dirty="0" sz="2000" spc="-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ir</a:t>
            </a:r>
            <a:r>
              <a:rPr dirty="0" sz="2000" spc="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kompiuterinis</a:t>
            </a:r>
            <a:r>
              <a:rPr dirty="0" sz="20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dizainas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7616" y="0"/>
            <a:ext cx="3870960" cy="156057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738873" y="4036288"/>
            <a:ext cx="3939540" cy="2312035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3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Programų</a:t>
            </a:r>
            <a:r>
              <a:rPr dirty="0" sz="20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inžinerija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Dirbtinio</a:t>
            </a:r>
            <a:r>
              <a:rPr dirty="0" sz="20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intelekto</a:t>
            </a: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sistemos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Informacinės</a:t>
            </a: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ir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ryšių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technologijos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Informacinių</a:t>
            </a:r>
            <a:r>
              <a:rPr dirty="0" sz="20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sistemų</a:t>
            </a:r>
            <a:r>
              <a:rPr dirty="0" sz="20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inžinerija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Kompiuterių</a:t>
            </a:r>
            <a:r>
              <a:rPr dirty="0" sz="2000" spc="-7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inžinerija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0800" y="344424"/>
            <a:ext cx="5225796" cy="304190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92483" y="6310884"/>
            <a:ext cx="345948" cy="34747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10957" y="1860270"/>
            <a:ext cx="3939540" cy="3683635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3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Automatika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Elektronikos</a:t>
            </a:r>
            <a:r>
              <a:rPr dirty="0" sz="20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inžinerija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Elektros 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energetikos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 inžinerija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Dirbtinio</a:t>
            </a:r>
            <a:r>
              <a:rPr dirty="0" sz="20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intelekto</a:t>
            </a: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sistemos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Informacinės</a:t>
            </a: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ir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ryšių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technologijos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Informacinių</a:t>
            </a:r>
            <a:r>
              <a:rPr dirty="0" sz="20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sistemų</a:t>
            </a:r>
            <a:r>
              <a:rPr dirty="0" sz="20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inžinerija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5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Kompiuterių</a:t>
            </a:r>
            <a:r>
              <a:rPr dirty="0" sz="2000" spc="-7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inžinerija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Renginių</a:t>
            </a:r>
            <a:r>
              <a:rPr dirty="0" sz="2000" spc="-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inžinerija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08747" y="0"/>
            <a:ext cx="4005072" cy="156057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6823" y="3052572"/>
            <a:ext cx="5946648" cy="346252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92483" y="6310884"/>
            <a:ext cx="345948" cy="34747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102" y="2333740"/>
            <a:ext cx="3589020" cy="3074035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695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Mechatronika</a:t>
            </a:r>
            <a:r>
              <a:rPr dirty="0" sz="20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ir</a:t>
            </a: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robotika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25" b="1">
                <a:solidFill>
                  <a:srgbClr val="FFFFFF"/>
                </a:solidFill>
                <a:latin typeface="Calibri"/>
                <a:cs typeface="Calibri"/>
              </a:rPr>
              <a:t>Taikomasis</a:t>
            </a:r>
            <a:r>
              <a:rPr dirty="0" sz="20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dirbtinis</a:t>
            </a:r>
            <a:r>
              <a:rPr dirty="0" sz="20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intelektas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Pramonės</a:t>
            </a: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gaminių</a:t>
            </a:r>
            <a:r>
              <a:rPr dirty="0" sz="20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dizainas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Mechanikos</a:t>
            </a:r>
            <a:r>
              <a:rPr dirty="0" sz="2000" spc="-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inžinerija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Kompiuterių</a:t>
            </a:r>
            <a:r>
              <a:rPr dirty="0" sz="2000" spc="-7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inžinerija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605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Automatika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Gamybos</a:t>
            </a:r>
            <a:r>
              <a:rPr dirty="0" sz="20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inžinerija</a:t>
            </a:r>
            <a:r>
              <a:rPr dirty="0" sz="2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ir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valdymas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Biomechanika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7887" y="0"/>
            <a:ext cx="4053840" cy="196291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9088" y="2328672"/>
            <a:ext cx="5419344" cy="315620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92483" y="6310884"/>
            <a:ext cx="345948" cy="34747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4188" y="2099239"/>
            <a:ext cx="1803400" cy="941069"/>
          </a:xfrm>
          <a:prstGeom prst="rect">
            <a:avLst/>
          </a:prstGeom>
        </p:spPr>
        <p:txBody>
          <a:bodyPr wrap="square" lIns="0" tIns="165735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305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Bioinžinerija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solidFill>
                  <a:srgbClr val="FFFFFF"/>
                </a:solidFill>
                <a:latin typeface="Calibri"/>
                <a:cs typeface="Calibri"/>
              </a:rPr>
              <a:t>Biomechanika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3047" y="0"/>
            <a:ext cx="3843528" cy="186537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1668" y="2613660"/>
            <a:ext cx="5708904" cy="332384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92483" y="6310884"/>
            <a:ext cx="345948" cy="347472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550163"/>
              <a:ext cx="1459992" cy="41605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45388" y="4488637"/>
            <a:ext cx="5974080" cy="12446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4000" spc="-10"/>
              <a:t>STUDENTŲ</a:t>
            </a:r>
            <a:r>
              <a:rPr dirty="0" sz="4000" spc="-55"/>
              <a:t> </a:t>
            </a:r>
            <a:r>
              <a:rPr dirty="0" sz="4000" spc="-5"/>
              <a:t>GYVENIMAS </a:t>
            </a:r>
            <a:r>
              <a:rPr dirty="0" sz="4000" spc="-1095"/>
              <a:t> </a:t>
            </a:r>
            <a:r>
              <a:rPr dirty="0" sz="4000" spc="-5">
                <a:solidFill>
                  <a:srgbClr val="EE413C"/>
                </a:solidFill>
              </a:rPr>
              <a:t>VILNIUS</a:t>
            </a:r>
            <a:r>
              <a:rPr dirty="0" sz="4000" spc="-10">
                <a:solidFill>
                  <a:srgbClr val="EE413C"/>
                </a:solidFill>
              </a:rPr>
              <a:t> TECH</a:t>
            </a:r>
            <a:endParaRPr sz="40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96651" y="6310884"/>
            <a:ext cx="341779" cy="34747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4144" y="560908"/>
            <a:ext cx="457581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4315"/>
              </a:lnSpc>
              <a:spcBef>
                <a:spcPts val="100"/>
              </a:spcBef>
            </a:pPr>
            <a:r>
              <a:rPr dirty="0">
                <a:solidFill>
                  <a:srgbClr val="000000"/>
                </a:solidFill>
              </a:rPr>
              <a:t>APGYVENDINIMAS</a:t>
            </a:r>
          </a:p>
          <a:p>
            <a:pPr marL="12700">
              <a:lnSpc>
                <a:spcPts val="2875"/>
              </a:lnSpc>
            </a:pPr>
            <a:r>
              <a:rPr dirty="0" sz="2400">
                <a:solidFill>
                  <a:srgbClr val="000000"/>
                </a:solidFill>
              </a:rPr>
              <a:t>VILNIUS</a:t>
            </a:r>
            <a:r>
              <a:rPr dirty="0" sz="2400" spc="-30">
                <a:solidFill>
                  <a:srgbClr val="000000"/>
                </a:solidFill>
              </a:rPr>
              <a:t> </a:t>
            </a:r>
            <a:r>
              <a:rPr dirty="0" sz="2400" spc="-5">
                <a:solidFill>
                  <a:srgbClr val="000000"/>
                </a:solidFill>
              </a:rPr>
              <a:t>TECH</a:t>
            </a:r>
            <a:r>
              <a:rPr dirty="0" sz="2400" spc="-15">
                <a:solidFill>
                  <a:srgbClr val="000000"/>
                </a:solidFill>
              </a:rPr>
              <a:t> </a:t>
            </a:r>
            <a:r>
              <a:rPr dirty="0" sz="2400" spc="-10">
                <a:solidFill>
                  <a:srgbClr val="000000"/>
                </a:solidFill>
              </a:rPr>
              <a:t>BENDRABUČIAI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644144" y="1973001"/>
            <a:ext cx="5894070" cy="1855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9085" marR="5080" indent="-287020">
              <a:lnSpc>
                <a:spcPct val="150000"/>
              </a:lnSpc>
              <a:spcBef>
                <a:spcPts val="105"/>
              </a:spcBef>
              <a:buSzPct val="90000"/>
              <a:buFont typeface="Arial MT"/>
              <a:buChar char="▪"/>
              <a:tabLst>
                <a:tab pos="299085" algn="l"/>
                <a:tab pos="299720" algn="l"/>
              </a:tabLst>
            </a:pPr>
            <a:r>
              <a:rPr dirty="0" sz="2000" spc="-5" b="1">
                <a:latin typeface="Arial"/>
                <a:cs typeface="Arial"/>
              </a:rPr>
              <a:t>VILNIUS </a:t>
            </a:r>
            <a:r>
              <a:rPr dirty="0" sz="2000" b="1">
                <a:latin typeface="Arial"/>
                <a:cs typeface="Arial"/>
              </a:rPr>
              <a:t>TECH </a:t>
            </a:r>
            <a:r>
              <a:rPr dirty="0" sz="2000" spc="-5" b="1">
                <a:latin typeface="Arial"/>
                <a:cs typeface="Arial"/>
              </a:rPr>
              <a:t>studentų </a:t>
            </a:r>
            <a:r>
              <a:rPr dirty="0" sz="2000" b="1">
                <a:latin typeface="Arial"/>
                <a:cs typeface="Arial"/>
              </a:rPr>
              <a:t>bendrabutis </a:t>
            </a:r>
            <a:r>
              <a:rPr dirty="0" sz="2000" spc="-15" b="1">
                <a:latin typeface="Arial"/>
                <a:cs typeface="Arial"/>
              </a:rPr>
              <a:t>yra 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universiteto</a:t>
            </a:r>
            <a:r>
              <a:rPr dirty="0" sz="2000" spc="-1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miestelyje </a:t>
            </a:r>
            <a:r>
              <a:rPr dirty="0" sz="2000" b="1">
                <a:latin typeface="Arial"/>
                <a:cs typeface="Arial"/>
              </a:rPr>
              <a:t>(</a:t>
            </a:r>
            <a:r>
              <a:rPr dirty="0" sz="2000" b="1">
                <a:solidFill>
                  <a:srgbClr val="0A4DC6"/>
                </a:solidFill>
                <a:latin typeface="Arial"/>
                <a:cs typeface="Arial"/>
              </a:rPr>
              <a:t>7-10</a:t>
            </a:r>
            <a:r>
              <a:rPr dirty="0" sz="2000" spc="-35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0A4DC6"/>
                </a:solidFill>
                <a:latin typeface="Arial"/>
                <a:cs typeface="Arial"/>
              </a:rPr>
              <a:t>min</a:t>
            </a:r>
            <a:r>
              <a:rPr dirty="0" sz="2000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pėsčiomis</a:t>
            </a:r>
            <a:r>
              <a:rPr dirty="0" sz="2000" spc="-2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iki </a:t>
            </a:r>
            <a:r>
              <a:rPr dirty="0" sz="2000" spc="-54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Centrinių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rūmų)</a:t>
            </a:r>
            <a:endParaRPr sz="20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SzPct val="90000"/>
              <a:buFont typeface="Arial MT"/>
              <a:buChar char="▪"/>
              <a:tabLst>
                <a:tab pos="299085" algn="l"/>
                <a:tab pos="299720" algn="l"/>
              </a:tabLst>
            </a:pPr>
            <a:r>
              <a:rPr dirty="0" sz="2000" spc="-5" b="1">
                <a:latin typeface="Arial"/>
                <a:cs typeface="Arial"/>
              </a:rPr>
              <a:t>Kambariai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aprūpinti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reikiamais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baldais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16723" y="0"/>
            <a:ext cx="4875276" cy="615391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44144" y="6383528"/>
            <a:ext cx="450850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latin typeface="Arial"/>
                <a:cs typeface="Arial"/>
              </a:rPr>
              <a:t>VILNIAUS</a:t>
            </a:r>
            <a:r>
              <a:rPr dirty="0" sz="1100" spc="45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GEDIMINOTECHNIKOS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UNIVERSITETAS</a:t>
            </a:r>
            <a:r>
              <a:rPr dirty="0" sz="1100" spc="75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(VILNIUS</a:t>
            </a:r>
            <a:r>
              <a:rPr dirty="0" sz="1100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TECH)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6723" y="0"/>
            <a:ext cx="4875276" cy="61539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96651" y="6310884"/>
            <a:ext cx="341779" cy="34747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44144" y="560908"/>
            <a:ext cx="523176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>
                <a:solidFill>
                  <a:srgbClr val="000000"/>
                </a:solidFill>
              </a:rPr>
              <a:t>PAPILDOMOS</a:t>
            </a:r>
            <a:r>
              <a:rPr dirty="0" spc="-45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VEIKLOS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44144" y="1365736"/>
            <a:ext cx="5811520" cy="4963795"/>
          </a:xfrm>
          <a:prstGeom prst="rect">
            <a:avLst/>
          </a:prstGeom>
        </p:spPr>
        <p:txBody>
          <a:bodyPr wrap="square" lIns="0" tIns="149225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75"/>
              </a:spcBef>
              <a:buFont typeface="Arial MT"/>
              <a:buChar char="▪"/>
              <a:tabLst>
                <a:tab pos="299085" algn="l"/>
                <a:tab pos="299720" algn="l"/>
              </a:tabLst>
            </a:pPr>
            <a:r>
              <a:rPr dirty="0" sz="1800" spc="-5" b="1">
                <a:latin typeface="Arial"/>
                <a:cs typeface="Arial"/>
              </a:rPr>
              <a:t>Teatro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studija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„Palėpė“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Font typeface="Arial MT"/>
              <a:buChar char="▪"/>
              <a:tabLst>
                <a:tab pos="299085" algn="l"/>
                <a:tab pos="299720" algn="l"/>
              </a:tabLst>
            </a:pPr>
            <a:r>
              <a:rPr dirty="0" sz="1800" spc="-5" b="1">
                <a:latin typeface="Arial"/>
                <a:cs typeface="Arial"/>
              </a:rPr>
              <a:t>Choras</a:t>
            </a:r>
            <a:r>
              <a:rPr dirty="0" sz="1800" spc="-4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„Gabija“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085"/>
              </a:spcBef>
              <a:buFont typeface="Arial MT"/>
              <a:buChar char="▪"/>
              <a:tabLst>
                <a:tab pos="299085" algn="l"/>
                <a:tab pos="299720" algn="l"/>
              </a:tabLst>
            </a:pPr>
            <a:r>
              <a:rPr dirty="0" sz="1800" spc="-5" b="1">
                <a:latin typeface="Arial"/>
                <a:cs typeface="Arial"/>
              </a:rPr>
              <a:t>Liaudies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šokių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ansamblis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„Vingis“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Font typeface="Arial MT"/>
              <a:buChar char="▪"/>
              <a:tabLst>
                <a:tab pos="299085" algn="l"/>
                <a:tab pos="299720" algn="l"/>
              </a:tabLst>
            </a:pPr>
            <a:r>
              <a:rPr dirty="0" sz="1800" b="1">
                <a:latin typeface="Arial"/>
                <a:cs typeface="Arial"/>
              </a:rPr>
              <a:t>VILNIUS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TECH turistų klubas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080"/>
              </a:spcBef>
              <a:buFont typeface="Arial MT"/>
              <a:buChar char="▪"/>
              <a:tabLst>
                <a:tab pos="299085" algn="l"/>
                <a:tab pos="299720" algn="l"/>
              </a:tabLst>
            </a:pPr>
            <a:r>
              <a:rPr dirty="0" sz="1800" spc="-5" b="1">
                <a:latin typeface="Arial"/>
                <a:cs typeface="Arial"/>
              </a:rPr>
              <a:t>Orkestras</a:t>
            </a:r>
            <a:endParaRPr sz="1800">
              <a:latin typeface="Arial"/>
              <a:cs typeface="Arial"/>
            </a:endParaRPr>
          </a:p>
          <a:p>
            <a:pPr marL="299085" marR="182245" indent="-287020">
              <a:lnSpc>
                <a:spcPct val="150000"/>
              </a:lnSpc>
              <a:buFont typeface="Arial MT"/>
              <a:buChar char="▪"/>
              <a:tabLst>
                <a:tab pos="299085" algn="l"/>
                <a:tab pos="299720" algn="l"/>
              </a:tabLst>
            </a:pPr>
            <a:r>
              <a:rPr dirty="0" sz="1800" spc="-5" b="1">
                <a:latin typeface="Arial"/>
                <a:cs typeface="Arial"/>
              </a:rPr>
              <a:t>Erasmus </a:t>
            </a:r>
            <a:r>
              <a:rPr dirty="0" sz="1800" b="1">
                <a:latin typeface="Arial"/>
                <a:cs typeface="Arial"/>
              </a:rPr>
              <a:t>studentų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tinklas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Network</a:t>
            </a:r>
            <a:r>
              <a:rPr dirty="0" sz="1800" spc="-5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(ESN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VILNIUS </a:t>
            </a:r>
            <a:r>
              <a:rPr dirty="0" sz="1800" spc="-484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TECH)</a:t>
            </a:r>
            <a:endParaRPr sz="1800">
              <a:latin typeface="Arial"/>
              <a:cs typeface="Arial"/>
            </a:endParaRPr>
          </a:p>
          <a:p>
            <a:pPr marL="299085" marR="651510" indent="-287020">
              <a:lnSpc>
                <a:spcPts val="3240"/>
              </a:lnSpc>
              <a:spcBef>
                <a:spcPts val="290"/>
              </a:spcBef>
              <a:buFont typeface="Arial MT"/>
              <a:buChar char="▪"/>
              <a:tabLst>
                <a:tab pos="299085" algn="l"/>
                <a:tab pos="299720" algn="l"/>
              </a:tabLst>
            </a:pPr>
            <a:r>
              <a:rPr dirty="0" sz="1800" spc="-5" b="1">
                <a:latin typeface="Arial"/>
                <a:cs typeface="Arial"/>
              </a:rPr>
              <a:t>Kūrybiškumo </a:t>
            </a:r>
            <a:r>
              <a:rPr dirty="0" sz="1800" b="1">
                <a:latin typeface="Arial"/>
                <a:cs typeface="Arial"/>
              </a:rPr>
              <a:t>ir </a:t>
            </a:r>
            <a:r>
              <a:rPr dirty="0" sz="1800" spc="-5" b="1">
                <a:latin typeface="Arial"/>
                <a:cs typeface="Arial"/>
              </a:rPr>
              <a:t>inovacijų centras </a:t>
            </a:r>
            <a:r>
              <a:rPr dirty="0" sz="1800" b="1">
                <a:latin typeface="Arial"/>
                <a:cs typeface="Arial"/>
              </a:rPr>
              <a:t>„LinkMenų </a:t>
            </a:r>
            <a:r>
              <a:rPr dirty="0" sz="1800" spc="-49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fabrikas“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795"/>
              </a:spcBef>
              <a:buFont typeface="Arial MT"/>
              <a:buChar char="▪"/>
              <a:tabLst>
                <a:tab pos="299085" algn="l"/>
                <a:tab pos="299720" algn="l"/>
              </a:tabLst>
            </a:pPr>
            <a:r>
              <a:rPr dirty="0" sz="1800" b="1">
                <a:latin typeface="Arial"/>
                <a:cs typeface="Arial"/>
              </a:rPr>
              <a:t>VILNIUS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TECH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Sporto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kompleksas</a:t>
            </a:r>
            <a:endParaRPr sz="1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075"/>
              </a:spcBef>
              <a:buFont typeface="Arial MT"/>
              <a:buChar char="▪"/>
              <a:tabLst>
                <a:tab pos="299085" algn="l"/>
                <a:tab pos="299720" algn="l"/>
              </a:tabLst>
            </a:pPr>
            <a:r>
              <a:rPr dirty="0" sz="1800" spc="-10" b="1">
                <a:latin typeface="Arial"/>
                <a:cs typeface="Arial"/>
              </a:rPr>
              <a:t>Įvairios</a:t>
            </a:r>
            <a:r>
              <a:rPr dirty="0" sz="1800" spc="3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sporto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šakos</a:t>
            </a:r>
            <a:r>
              <a:rPr dirty="0" sz="1800" spc="30" b="1"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0A4DC6"/>
                </a:solidFill>
                <a:latin typeface="Arial"/>
                <a:cs typeface="Arial"/>
              </a:rPr>
              <a:t>(tinklinis,</a:t>
            </a:r>
            <a:r>
              <a:rPr dirty="0" sz="1800" spc="-15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0A4DC6"/>
                </a:solidFill>
                <a:latin typeface="Arial"/>
                <a:cs typeface="Arial"/>
              </a:rPr>
              <a:t>krepšinis,</a:t>
            </a:r>
            <a:r>
              <a:rPr dirty="0" sz="1800" spc="5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0A4DC6"/>
                </a:solidFill>
                <a:latin typeface="Arial"/>
                <a:cs typeface="Arial"/>
              </a:rPr>
              <a:t>futbolas,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1080"/>
              </a:spcBef>
            </a:pPr>
            <a:r>
              <a:rPr dirty="0" sz="1800" spc="-5" b="1">
                <a:solidFill>
                  <a:srgbClr val="0A4DC6"/>
                </a:solidFill>
                <a:latin typeface="Arial"/>
                <a:cs typeface="Arial"/>
              </a:rPr>
              <a:t>imtynės,</a:t>
            </a:r>
            <a:r>
              <a:rPr dirty="0" sz="1800" spc="10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0A4DC6"/>
                </a:solidFill>
                <a:latin typeface="Arial"/>
                <a:cs typeface="Arial"/>
              </a:rPr>
              <a:t>laukas </a:t>
            </a:r>
            <a:r>
              <a:rPr dirty="0" sz="1800" b="1">
                <a:solidFill>
                  <a:srgbClr val="0A4DC6"/>
                </a:solidFill>
                <a:latin typeface="Arial"/>
                <a:cs typeface="Arial"/>
              </a:rPr>
              <a:t>ir </a:t>
            </a:r>
            <a:r>
              <a:rPr dirty="0" sz="1800" spc="-10" b="1">
                <a:solidFill>
                  <a:srgbClr val="0A4DC6"/>
                </a:solidFill>
                <a:latin typeface="Arial"/>
                <a:cs typeface="Arial"/>
              </a:rPr>
              <a:t>trekas,</a:t>
            </a:r>
            <a:r>
              <a:rPr dirty="0" sz="1800" spc="15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0A4DC6"/>
                </a:solidFill>
                <a:latin typeface="Arial"/>
                <a:cs typeface="Arial"/>
              </a:rPr>
              <a:t>tenisas </a:t>
            </a:r>
            <a:r>
              <a:rPr dirty="0" sz="1800" b="1">
                <a:solidFill>
                  <a:srgbClr val="0A4DC6"/>
                </a:solidFill>
                <a:latin typeface="Arial"/>
                <a:cs typeface="Arial"/>
              </a:rPr>
              <a:t>ir </a:t>
            </a:r>
            <a:r>
              <a:rPr dirty="0" sz="1800" spc="-5" b="1">
                <a:solidFill>
                  <a:srgbClr val="0A4DC6"/>
                </a:solidFill>
                <a:latin typeface="Arial"/>
                <a:cs typeface="Arial"/>
              </a:rPr>
              <a:t>kt.)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4144" y="6383528"/>
            <a:ext cx="450850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latin typeface="Arial"/>
                <a:cs typeface="Arial"/>
              </a:rPr>
              <a:t>VILNIAUS</a:t>
            </a:r>
            <a:r>
              <a:rPr dirty="0" sz="1100" spc="45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GEDIMINOTECHNIKOS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UNIVERSITETAS</a:t>
            </a:r>
            <a:r>
              <a:rPr dirty="0" sz="1100" spc="75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(VILNIUS</a:t>
            </a:r>
            <a:r>
              <a:rPr dirty="0" sz="1100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TECH)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90816" y="0"/>
            <a:ext cx="4901183" cy="616153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4144" y="563956"/>
            <a:ext cx="5273040" cy="130619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solidFill>
                  <a:srgbClr val="000000"/>
                </a:solidFill>
              </a:rPr>
              <a:t>VILNIUS TECH </a:t>
            </a:r>
            <a:r>
              <a:rPr dirty="0" sz="2800" spc="-10">
                <a:solidFill>
                  <a:srgbClr val="000000"/>
                </a:solidFill>
              </a:rPr>
              <a:t>KŪRYBIŠKUMO </a:t>
            </a:r>
            <a:r>
              <a:rPr dirty="0" sz="2800" spc="-765">
                <a:solidFill>
                  <a:srgbClr val="000000"/>
                </a:solidFill>
              </a:rPr>
              <a:t> </a:t>
            </a:r>
            <a:r>
              <a:rPr dirty="0" sz="2800" spc="-5">
                <a:solidFill>
                  <a:srgbClr val="000000"/>
                </a:solidFill>
              </a:rPr>
              <a:t>IR</a:t>
            </a:r>
            <a:r>
              <a:rPr dirty="0" sz="2800" spc="-10">
                <a:solidFill>
                  <a:srgbClr val="000000"/>
                </a:solidFill>
              </a:rPr>
              <a:t> </a:t>
            </a:r>
            <a:r>
              <a:rPr dirty="0" sz="2800" spc="-5">
                <a:solidFill>
                  <a:srgbClr val="000000"/>
                </a:solidFill>
              </a:rPr>
              <a:t>INOVACIJŲ</a:t>
            </a:r>
            <a:r>
              <a:rPr dirty="0" sz="2800" spc="20">
                <a:solidFill>
                  <a:srgbClr val="000000"/>
                </a:solidFill>
              </a:rPr>
              <a:t> </a:t>
            </a:r>
            <a:r>
              <a:rPr dirty="0" sz="2800" spc="-10">
                <a:solidFill>
                  <a:srgbClr val="000000"/>
                </a:solidFill>
              </a:rPr>
              <a:t>CENTRAS</a:t>
            </a:r>
            <a:endParaRPr sz="28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800" spc="-5">
                <a:solidFill>
                  <a:srgbClr val="000000"/>
                </a:solidFill>
              </a:rPr>
              <a:t>„LINKMENŲ</a:t>
            </a:r>
            <a:r>
              <a:rPr dirty="0" sz="2800" spc="15">
                <a:solidFill>
                  <a:srgbClr val="000000"/>
                </a:solidFill>
              </a:rPr>
              <a:t> </a:t>
            </a:r>
            <a:r>
              <a:rPr dirty="0" sz="2800" spc="-10">
                <a:solidFill>
                  <a:srgbClr val="000000"/>
                </a:solidFill>
              </a:rPr>
              <a:t>FABRIKAS”</a:t>
            </a:r>
            <a:r>
              <a:rPr dirty="0" sz="2800" spc="30">
                <a:solidFill>
                  <a:srgbClr val="000000"/>
                </a:solidFill>
              </a:rPr>
              <a:t> </a:t>
            </a:r>
            <a:r>
              <a:rPr dirty="0" sz="2800" spc="-5">
                <a:solidFill>
                  <a:srgbClr val="000000"/>
                </a:solidFill>
              </a:rPr>
              <a:t>-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593344" y="1846021"/>
            <a:ext cx="5137150" cy="3947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3500" marR="528955">
              <a:lnSpc>
                <a:spcPct val="100000"/>
              </a:lnSpc>
              <a:spcBef>
                <a:spcPts val="100"/>
              </a:spcBef>
            </a:pPr>
            <a:r>
              <a:rPr dirty="0" sz="2400" spc="-5" b="1">
                <a:solidFill>
                  <a:srgbClr val="0A4DC6"/>
                </a:solidFill>
                <a:latin typeface="Arial"/>
                <a:cs typeface="Arial"/>
              </a:rPr>
              <a:t>bendradarbiavimo kūrėjų erdvė </a:t>
            </a:r>
            <a:r>
              <a:rPr dirty="0" sz="2400" spc="-655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0A4DC6"/>
                </a:solidFill>
                <a:latin typeface="Arial"/>
                <a:cs typeface="Arial"/>
              </a:rPr>
              <a:t>studentams,</a:t>
            </a:r>
            <a:r>
              <a:rPr dirty="0" sz="2400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0A4DC6"/>
                </a:solidFill>
                <a:latin typeface="Arial"/>
                <a:cs typeface="Arial"/>
              </a:rPr>
              <a:t>mokslininkams</a:t>
            </a:r>
            <a:r>
              <a:rPr dirty="0" sz="2400" spc="-10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0A4DC6"/>
                </a:solidFill>
                <a:latin typeface="Arial"/>
                <a:cs typeface="Arial"/>
              </a:rPr>
              <a:t>ir </a:t>
            </a:r>
            <a:r>
              <a:rPr dirty="0" sz="2400" spc="5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0A4DC6"/>
                </a:solidFill>
                <a:latin typeface="Arial"/>
                <a:cs typeface="Arial"/>
              </a:rPr>
              <a:t>verslo</a:t>
            </a:r>
            <a:r>
              <a:rPr dirty="0" sz="2400" spc="-10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0A4DC6"/>
                </a:solidFill>
                <a:latin typeface="Arial"/>
                <a:cs typeface="Arial"/>
              </a:rPr>
              <a:t>įmonėms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000">
              <a:latin typeface="Arial"/>
              <a:cs typeface="Arial"/>
            </a:endParaRPr>
          </a:p>
          <a:p>
            <a:pPr marL="63500" marR="1753235">
              <a:lnSpc>
                <a:spcPct val="100000"/>
              </a:lnSpc>
            </a:pPr>
            <a:r>
              <a:rPr dirty="0" sz="2400" spc="-5" b="1">
                <a:solidFill>
                  <a:srgbClr val="0A4DC6"/>
                </a:solidFill>
                <a:latin typeface="Arial"/>
                <a:cs typeface="Arial"/>
              </a:rPr>
              <a:t>1100</a:t>
            </a:r>
            <a:r>
              <a:rPr dirty="0" sz="2400" spc="-10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m</a:t>
            </a:r>
            <a:r>
              <a:rPr dirty="0" baseline="24305" sz="2400" spc="-7" b="1">
                <a:latin typeface="Arial"/>
                <a:cs typeface="Arial"/>
              </a:rPr>
              <a:t>2</a:t>
            </a:r>
            <a:r>
              <a:rPr dirty="0" baseline="24305" sz="2400" spc="292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ploto</a:t>
            </a:r>
            <a:r>
              <a:rPr dirty="0" sz="2400" spc="-3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patalpos </a:t>
            </a:r>
            <a:r>
              <a:rPr dirty="0" sz="2400" spc="-650" b="1"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0A4DC6"/>
                </a:solidFill>
                <a:latin typeface="Arial"/>
                <a:cs typeface="Arial"/>
              </a:rPr>
              <a:t>45 </a:t>
            </a:r>
            <a:r>
              <a:rPr dirty="0" sz="2400" spc="-5" b="1">
                <a:latin typeface="Arial"/>
                <a:cs typeface="Arial"/>
              </a:rPr>
              <a:t>erdvės:</a:t>
            </a:r>
            <a:endParaRPr sz="2400">
              <a:latin typeface="Arial"/>
              <a:cs typeface="Arial"/>
            </a:endParaRPr>
          </a:p>
          <a:p>
            <a:pPr algn="r" marL="286385" marR="1249045" indent="-286385">
              <a:lnSpc>
                <a:spcPct val="100000"/>
              </a:lnSpc>
              <a:spcBef>
                <a:spcPts val="15"/>
              </a:spcBef>
              <a:buFont typeface="Arial MT"/>
              <a:buChar char="▪"/>
              <a:tabLst>
                <a:tab pos="286385" algn="l"/>
                <a:tab pos="287020" algn="l"/>
              </a:tabLst>
            </a:pPr>
            <a:r>
              <a:rPr dirty="0" sz="1800" b="1">
                <a:latin typeface="Arial"/>
                <a:cs typeface="Arial"/>
              </a:rPr>
              <a:t>Medžio,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metalo,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elektronikos,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3D</a:t>
            </a:r>
            <a:endParaRPr sz="1800">
              <a:latin typeface="Arial"/>
              <a:cs typeface="Arial"/>
            </a:endParaRPr>
          </a:p>
          <a:p>
            <a:pPr algn="r" marR="1228725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spausdinimo,</a:t>
            </a:r>
            <a:r>
              <a:rPr dirty="0" sz="1800" spc="-3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dažymo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dirbtuvės;</a:t>
            </a:r>
            <a:endParaRPr sz="1800">
              <a:latin typeface="Arial"/>
              <a:cs typeface="Arial"/>
            </a:endParaRPr>
          </a:p>
          <a:p>
            <a:pPr marL="349885" marR="17780" indent="-287020">
              <a:lnSpc>
                <a:spcPct val="100000"/>
              </a:lnSpc>
              <a:buFont typeface="Arial MT"/>
              <a:buChar char="▪"/>
              <a:tabLst>
                <a:tab pos="349885" algn="l"/>
                <a:tab pos="350520" algn="l"/>
              </a:tabLst>
            </a:pPr>
            <a:r>
              <a:rPr dirty="0" sz="1800" spc="-5" b="1">
                <a:latin typeface="Arial"/>
                <a:cs typeface="Arial"/>
              </a:rPr>
              <a:t>Žiniasklaidos </a:t>
            </a:r>
            <a:r>
              <a:rPr dirty="0" sz="1800" b="1">
                <a:latin typeface="Arial"/>
                <a:cs typeface="Arial"/>
              </a:rPr>
              <a:t>laboratorijos, </a:t>
            </a:r>
            <a:r>
              <a:rPr dirty="0" sz="1800" spc="-5" b="1">
                <a:latin typeface="Arial"/>
                <a:cs typeface="Arial"/>
              </a:rPr>
              <a:t>skirtos reklamai </a:t>
            </a:r>
            <a:r>
              <a:rPr dirty="0" sz="1800" spc="-49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gaminti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;</a:t>
            </a:r>
            <a:endParaRPr sz="1800">
              <a:latin typeface="Arial"/>
              <a:cs typeface="Arial"/>
            </a:endParaRPr>
          </a:p>
          <a:p>
            <a:pPr marL="349885" indent="-287020">
              <a:lnSpc>
                <a:spcPct val="100000"/>
              </a:lnSpc>
              <a:buFont typeface="Arial MT"/>
              <a:buChar char="▪"/>
              <a:tabLst>
                <a:tab pos="349885" algn="l"/>
                <a:tab pos="350520" algn="l"/>
              </a:tabLst>
            </a:pPr>
            <a:r>
              <a:rPr dirty="0" sz="1800" b="1">
                <a:latin typeface="Arial"/>
                <a:cs typeface="Arial"/>
              </a:rPr>
              <a:t>Fotografijos,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15" b="1">
                <a:latin typeface="Arial"/>
                <a:cs typeface="Arial"/>
              </a:rPr>
              <a:t>vaizdo</a:t>
            </a:r>
            <a:r>
              <a:rPr dirty="0" sz="1800" spc="3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ir</a:t>
            </a:r>
            <a:r>
              <a:rPr dirty="0" sz="1800" spc="-5" b="1">
                <a:latin typeface="Arial"/>
                <a:cs typeface="Arial"/>
              </a:rPr>
              <a:t> garso įrašų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studijos;</a:t>
            </a:r>
            <a:endParaRPr sz="1800">
              <a:latin typeface="Arial"/>
              <a:cs typeface="Arial"/>
            </a:endParaRPr>
          </a:p>
          <a:p>
            <a:pPr marL="349885" indent="-287020">
              <a:lnSpc>
                <a:spcPct val="100000"/>
              </a:lnSpc>
              <a:buFont typeface="Arial MT"/>
              <a:buChar char="▪"/>
              <a:tabLst>
                <a:tab pos="349885" algn="l"/>
                <a:tab pos="350520" algn="l"/>
              </a:tabLst>
            </a:pPr>
            <a:r>
              <a:rPr dirty="0" sz="1800" spc="-5" b="1">
                <a:latin typeface="Arial"/>
                <a:cs typeface="Arial"/>
              </a:rPr>
              <a:t>VR</a:t>
            </a:r>
            <a:r>
              <a:rPr dirty="0" sz="1800" spc="-4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laboratorija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96651" y="6310884"/>
            <a:ext cx="341779" cy="34747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44144" y="6383528"/>
            <a:ext cx="450850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latin typeface="Arial"/>
                <a:cs typeface="Arial"/>
              </a:rPr>
              <a:t>VILNIAUS</a:t>
            </a:r>
            <a:r>
              <a:rPr dirty="0" sz="1100" spc="45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GEDIMINOTECHNIKOS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UNIVERSITETAS</a:t>
            </a:r>
            <a:r>
              <a:rPr dirty="0" sz="1100" spc="75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(VILNIUS</a:t>
            </a:r>
            <a:r>
              <a:rPr dirty="0" sz="1100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TECH)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96651" y="6310884"/>
            <a:ext cx="341779" cy="34747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4144" y="560908"/>
            <a:ext cx="561149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>
                <a:solidFill>
                  <a:srgbClr val="000000"/>
                </a:solidFill>
              </a:rPr>
              <a:t>KURATORIŲ</a:t>
            </a:r>
            <a:r>
              <a:rPr dirty="0" spc="-70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PROGRAMA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5751" y="1549349"/>
            <a:ext cx="6258560" cy="38989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9085" indent="-287020">
              <a:lnSpc>
                <a:spcPts val="2280"/>
              </a:lnSpc>
              <a:spcBef>
                <a:spcPts val="105"/>
              </a:spcBef>
              <a:buClr>
                <a:srgbClr val="000000"/>
              </a:buClr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b="1">
                <a:solidFill>
                  <a:srgbClr val="0A4DC6"/>
                </a:solidFill>
                <a:latin typeface="Arial"/>
                <a:cs typeface="Arial"/>
              </a:rPr>
              <a:t>Studentai</a:t>
            </a:r>
            <a:r>
              <a:rPr dirty="0" sz="2000" spc="-30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A4DC6"/>
                </a:solidFill>
                <a:latin typeface="Arial"/>
                <a:cs typeface="Arial"/>
              </a:rPr>
              <a:t>ir</a:t>
            </a:r>
            <a:r>
              <a:rPr dirty="0" sz="2000" spc="-20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0A4DC6"/>
                </a:solidFill>
                <a:latin typeface="Arial"/>
                <a:cs typeface="Arial"/>
              </a:rPr>
              <a:t>dėstytojai</a:t>
            </a:r>
            <a:r>
              <a:rPr dirty="0" sz="2000" spc="-10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0A4DC6"/>
                </a:solidFill>
                <a:latin typeface="Arial"/>
                <a:cs typeface="Arial"/>
              </a:rPr>
              <a:t>kuratoriai</a:t>
            </a:r>
            <a:r>
              <a:rPr dirty="0" sz="2000" spc="-30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–</a:t>
            </a:r>
            <a:r>
              <a:rPr dirty="0" sz="2000" spc="-1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mentoriai</a:t>
            </a:r>
            <a:endParaRPr sz="2000">
              <a:latin typeface="Arial"/>
              <a:cs typeface="Arial"/>
            </a:endParaRPr>
          </a:p>
          <a:p>
            <a:pPr marL="299085" marR="71755">
              <a:lnSpc>
                <a:spcPts val="2160"/>
              </a:lnSpc>
              <a:spcBef>
                <a:spcPts val="155"/>
              </a:spcBef>
            </a:pPr>
            <a:r>
              <a:rPr dirty="0" sz="2000" spc="-5" b="1">
                <a:latin typeface="Arial"/>
                <a:cs typeface="Arial"/>
              </a:rPr>
              <a:t>padėsiantys palengvinti pirmakursių </a:t>
            </a:r>
            <a:r>
              <a:rPr dirty="0" sz="2000" b="1">
                <a:latin typeface="Arial"/>
                <a:cs typeface="Arial"/>
              </a:rPr>
              <a:t>integraciją į </a:t>
            </a:r>
            <a:r>
              <a:rPr dirty="0" sz="2000" spc="-54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universiteto</a:t>
            </a:r>
            <a:r>
              <a:rPr dirty="0" sz="2000" spc="-2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bendruomenę;</a:t>
            </a:r>
            <a:endParaRPr sz="2000">
              <a:latin typeface="Arial"/>
              <a:cs typeface="Arial"/>
            </a:endParaRPr>
          </a:p>
          <a:p>
            <a:pPr marL="299085" indent="-287020">
              <a:lnSpc>
                <a:spcPts val="2280"/>
              </a:lnSpc>
              <a:spcBef>
                <a:spcPts val="1885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2000" spc="-5" b="1">
                <a:latin typeface="Arial"/>
                <a:cs typeface="Arial"/>
              </a:rPr>
              <a:t>Naujojoje</a:t>
            </a:r>
            <a:r>
              <a:rPr dirty="0" sz="2000" spc="-1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VILNIUS</a:t>
            </a:r>
            <a:r>
              <a:rPr dirty="0" sz="2000" spc="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TECH</a:t>
            </a:r>
            <a:r>
              <a:rPr dirty="0" sz="2000" spc="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dėstytojų</a:t>
            </a:r>
            <a:r>
              <a:rPr dirty="0" sz="2000" spc="2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mentoriavimo</a:t>
            </a:r>
            <a:endParaRPr sz="2000">
              <a:latin typeface="Arial"/>
              <a:cs typeface="Arial"/>
            </a:endParaRPr>
          </a:p>
          <a:p>
            <a:pPr marL="299085">
              <a:lnSpc>
                <a:spcPts val="2160"/>
              </a:lnSpc>
            </a:pPr>
            <a:r>
              <a:rPr dirty="0" sz="2000" b="1">
                <a:latin typeface="Arial"/>
                <a:cs typeface="Arial"/>
              </a:rPr>
              <a:t>programoje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dėstytojai</a:t>
            </a:r>
            <a:r>
              <a:rPr dirty="0" sz="2000" spc="-15" b="1"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A4DC6"/>
                </a:solidFill>
                <a:latin typeface="Arial"/>
                <a:cs typeface="Arial"/>
              </a:rPr>
              <a:t>pataria</a:t>
            </a:r>
            <a:r>
              <a:rPr dirty="0" sz="2000" spc="-35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ir</a:t>
            </a:r>
            <a:r>
              <a:rPr dirty="0" sz="2000" spc="-2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reikalui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esant</a:t>
            </a:r>
            <a:endParaRPr sz="2000">
              <a:latin typeface="Arial"/>
              <a:cs typeface="Arial"/>
            </a:endParaRPr>
          </a:p>
          <a:p>
            <a:pPr marL="299085" marR="5080">
              <a:lnSpc>
                <a:spcPts val="2160"/>
              </a:lnSpc>
              <a:spcBef>
                <a:spcPts val="155"/>
              </a:spcBef>
            </a:pPr>
            <a:r>
              <a:rPr dirty="0" sz="2000" b="1">
                <a:solidFill>
                  <a:srgbClr val="0A4DC6"/>
                </a:solidFill>
                <a:latin typeface="Arial"/>
                <a:cs typeface="Arial"/>
              </a:rPr>
              <a:t>pagelbėja </a:t>
            </a:r>
            <a:r>
              <a:rPr dirty="0" sz="2000" spc="-5" b="1">
                <a:latin typeface="Arial"/>
                <a:cs typeface="Arial"/>
              </a:rPr>
              <a:t>pirmakursiams </a:t>
            </a:r>
            <a:r>
              <a:rPr dirty="0" sz="2000" b="1">
                <a:latin typeface="Arial"/>
                <a:cs typeface="Arial"/>
              </a:rPr>
              <a:t>ne tik </a:t>
            </a:r>
            <a:r>
              <a:rPr dirty="0" sz="2000" spc="-5" b="1">
                <a:latin typeface="Arial"/>
                <a:cs typeface="Arial"/>
              </a:rPr>
              <a:t>sėkmingai </a:t>
            </a:r>
            <a:r>
              <a:rPr dirty="0" sz="2000" b="1">
                <a:latin typeface="Arial"/>
                <a:cs typeface="Arial"/>
              </a:rPr>
              <a:t> studijuoti,</a:t>
            </a:r>
            <a:r>
              <a:rPr dirty="0" sz="2000" spc="-4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bet</a:t>
            </a:r>
            <a:r>
              <a:rPr dirty="0" sz="2000" spc="-3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ir</a:t>
            </a:r>
            <a:r>
              <a:rPr dirty="0" sz="2000" spc="-2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studentauti,</a:t>
            </a:r>
            <a:r>
              <a:rPr dirty="0" sz="2000" spc="-6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dalyvaujant</a:t>
            </a:r>
            <a:r>
              <a:rPr dirty="0" sz="2000" spc="2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VILNIUS </a:t>
            </a:r>
            <a:r>
              <a:rPr dirty="0" sz="2000" spc="-54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TECH </a:t>
            </a:r>
            <a:r>
              <a:rPr dirty="0" sz="2000" spc="-5" b="1">
                <a:latin typeface="Arial"/>
                <a:cs typeface="Arial"/>
              </a:rPr>
              <a:t>siūlomose</a:t>
            </a:r>
            <a:r>
              <a:rPr dirty="0" sz="2000" spc="-2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sporto,</a:t>
            </a:r>
            <a:r>
              <a:rPr dirty="0" sz="2000" spc="-2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meno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ir</a:t>
            </a:r>
            <a:r>
              <a:rPr dirty="0" sz="2000" spc="-1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kitose</a:t>
            </a:r>
            <a:r>
              <a:rPr dirty="0" sz="2000" spc="-2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veiklose;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00">
              <a:latin typeface="Arial"/>
              <a:cs typeface="Arial"/>
            </a:endParaRPr>
          </a:p>
          <a:p>
            <a:pPr algn="just" marL="299085" marR="495934" indent="-287020">
              <a:lnSpc>
                <a:spcPct val="90100"/>
              </a:lnSpc>
              <a:buClr>
                <a:srgbClr val="000000"/>
              </a:buClr>
              <a:buFont typeface="Wingdings"/>
              <a:buChar char=""/>
              <a:tabLst>
                <a:tab pos="299720" algn="l"/>
              </a:tabLst>
            </a:pPr>
            <a:r>
              <a:rPr dirty="0" sz="2000" b="1">
                <a:solidFill>
                  <a:srgbClr val="0A4DC6"/>
                </a:solidFill>
                <a:latin typeface="Arial"/>
                <a:cs typeface="Arial"/>
              </a:rPr>
              <a:t>Organizuojami </a:t>
            </a:r>
            <a:r>
              <a:rPr dirty="0" sz="2000" spc="-5" b="1">
                <a:solidFill>
                  <a:srgbClr val="0A4DC6"/>
                </a:solidFill>
                <a:latin typeface="Arial"/>
                <a:cs typeface="Arial"/>
              </a:rPr>
              <a:t>individualūs susitikimai</a:t>
            </a:r>
            <a:r>
              <a:rPr dirty="0" sz="2000" spc="-5" b="1">
                <a:latin typeface="Arial"/>
                <a:cs typeface="Arial"/>
              </a:rPr>
              <a:t>, kurių </a:t>
            </a:r>
            <a:r>
              <a:rPr dirty="0" sz="2000" spc="-54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metu kiekvienas pirmakursis </a:t>
            </a:r>
            <a:r>
              <a:rPr dirty="0" sz="2000" b="1">
                <a:latin typeface="Arial"/>
                <a:cs typeface="Arial"/>
              </a:rPr>
              <a:t>galės gauti </a:t>
            </a:r>
            <a:r>
              <a:rPr dirty="0" sz="2000" spc="-5" b="1">
                <a:latin typeface="Arial"/>
                <a:cs typeface="Arial"/>
              </a:rPr>
              <a:t>visą </a:t>
            </a:r>
            <a:r>
              <a:rPr dirty="0" sz="2000" spc="-54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reikalingiausią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ir</a:t>
            </a:r>
            <a:r>
              <a:rPr dirty="0" sz="2000" spc="-2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būtent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jam</a:t>
            </a:r>
            <a:r>
              <a:rPr dirty="0" sz="2000" spc="-2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aktualiausią</a:t>
            </a:r>
            <a:endParaRPr sz="2000">
              <a:latin typeface="Arial"/>
              <a:cs typeface="Arial"/>
            </a:endParaRPr>
          </a:p>
          <a:p>
            <a:pPr algn="just" marL="299085">
              <a:lnSpc>
                <a:spcPts val="2160"/>
              </a:lnSpc>
            </a:pPr>
            <a:r>
              <a:rPr dirty="0" sz="2000" b="1">
                <a:latin typeface="Arial"/>
                <a:cs typeface="Arial"/>
              </a:rPr>
              <a:t>informaciją</a:t>
            </a:r>
            <a:r>
              <a:rPr dirty="0" sz="2000" spc="-5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iš</a:t>
            </a:r>
            <a:r>
              <a:rPr dirty="0" sz="2000" spc="-2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patikimų</a:t>
            </a:r>
            <a:r>
              <a:rPr dirty="0" sz="2000" spc="-4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lūpų.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4144" y="6383528"/>
            <a:ext cx="450850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latin typeface="Arial"/>
                <a:cs typeface="Arial"/>
              </a:rPr>
              <a:t>VILNIAUS</a:t>
            </a:r>
            <a:r>
              <a:rPr dirty="0" sz="1100" spc="45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GEDIMINOTECHNIKOS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UNIVERSITETAS</a:t>
            </a:r>
            <a:r>
              <a:rPr dirty="0" sz="1100" spc="75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(VILNIUS</a:t>
            </a:r>
            <a:r>
              <a:rPr dirty="0" sz="1100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TECH)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316723" y="0"/>
            <a:ext cx="4875530" cy="6154420"/>
            <a:chOff x="7316723" y="0"/>
            <a:chExt cx="4875530" cy="615442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16723" y="0"/>
              <a:ext cx="4875276" cy="615391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059034" y="4563617"/>
              <a:ext cx="336550" cy="147955"/>
            </a:xfrm>
            <a:custGeom>
              <a:avLst/>
              <a:gdLst/>
              <a:ahLst/>
              <a:cxnLst/>
              <a:rect l="l" t="t" r="r" b="b"/>
              <a:pathLst>
                <a:path w="336550" h="147954">
                  <a:moveTo>
                    <a:pt x="14224" y="0"/>
                  </a:moveTo>
                  <a:lnTo>
                    <a:pt x="0" y="102996"/>
                  </a:lnTo>
                  <a:lnTo>
                    <a:pt x="321691" y="147700"/>
                  </a:lnTo>
                  <a:lnTo>
                    <a:pt x="336042" y="44830"/>
                  </a:lnTo>
                  <a:lnTo>
                    <a:pt x="14224" y="0"/>
                  </a:lnTo>
                  <a:close/>
                </a:path>
              </a:pathLst>
            </a:custGeom>
            <a:solidFill>
              <a:srgbClr val="1E2D2B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BCCCD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3629"/>
            <a:ext cx="12192000" cy="665073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2671" y="4722622"/>
            <a:ext cx="6205220" cy="136779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>
                <a:solidFill>
                  <a:srgbClr val="0A4DC6"/>
                </a:solidFill>
              </a:rPr>
              <a:t>MINIMALŪS</a:t>
            </a:r>
            <a:r>
              <a:rPr dirty="0" sz="4400" spc="-90">
                <a:solidFill>
                  <a:srgbClr val="0A4DC6"/>
                </a:solidFill>
              </a:rPr>
              <a:t> </a:t>
            </a:r>
            <a:r>
              <a:rPr dirty="0" sz="4400" spc="-5">
                <a:solidFill>
                  <a:srgbClr val="0A4DC6"/>
                </a:solidFill>
              </a:rPr>
              <a:t>RODIKLIAI</a:t>
            </a:r>
            <a:endParaRPr sz="44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4400">
                <a:solidFill>
                  <a:srgbClr val="0A4DC6"/>
                </a:solidFill>
              </a:rPr>
              <a:t>stojantiesiems</a:t>
            </a:r>
            <a:r>
              <a:rPr dirty="0" sz="4400" spc="-130">
                <a:solidFill>
                  <a:srgbClr val="0A4DC6"/>
                </a:solidFill>
              </a:rPr>
              <a:t> </a:t>
            </a:r>
            <a:r>
              <a:rPr dirty="0" sz="4000" spc="-5"/>
              <a:t>2023</a:t>
            </a:r>
            <a:r>
              <a:rPr dirty="0" sz="4000" spc="-15"/>
              <a:t> </a:t>
            </a:r>
            <a:r>
              <a:rPr dirty="0" sz="4000" spc="-5"/>
              <a:t>m.</a:t>
            </a:r>
            <a:endParaRPr sz="400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6344" y="550163"/>
            <a:ext cx="2122932" cy="605027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BCCC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39318" y="2052320"/>
            <a:ext cx="6116955" cy="2739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" b="1">
                <a:latin typeface="Arial"/>
                <a:cs typeface="Arial"/>
              </a:rPr>
              <a:t>Įgijusiems</a:t>
            </a:r>
            <a:r>
              <a:rPr dirty="0" sz="2000" spc="-3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vidurinį</a:t>
            </a:r>
            <a:r>
              <a:rPr dirty="0" sz="200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išsilavinimą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nuo </a:t>
            </a:r>
            <a:r>
              <a:rPr dirty="0" sz="2000" spc="-5" b="1">
                <a:latin typeface="Arial"/>
                <a:cs typeface="Arial"/>
              </a:rPr>
              <a:t>2021</a:t>
            </a:r>
            <a:r>
              <a:rPr dirty="0" sz="2000" spc="-1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m.: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000" spc="-10" b="1">
                <a:latin typeface="Arial"/>
                <a:cs typeface="Arial"/>
              </a:rPr>
              <a:t>išlaikyti</a:t>
            </a:r>
            <a:r>
              <a:rPr dirty="0" sz="2000" spc="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šiuos</a:t>
            </a:r>
            <a:r>
              <a:rPr dirty="0" sz="2000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valstybinius</a:t>
            </a:r>
            <a:r>
              <a:rPr dirty="0" sz="2000" spc="4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brandos</a:t>
            </a:r>
            <a:r>
              <a:rPr dirty="0" sz="2000" spc="-5" b="1">
                <a:latin typeface="Arial"/>
                <a:cs typeface="Arial"/>
              </a:rPr>
              <a:t> egzaminus:</a:t>
            </a:r>
            <a:endParaRPr sz="20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960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2000" spc="-114">
                <a:latin typeface="Arial MT"/>
                <a:cs typeface="Arial MT"/>
              </a:rPr>
              <a:t>lietuvių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kalbos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ir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 spc="-80">
                <a:latin typeface="Arial MT"/>
                <a:cs typeface="Arial MT"/>
              </a:rPr>
              <a:t>literatūros;</a:t>
            </a:r>
            <a:endParaRPr sz="2000">
              <a:latin typeface="Arial MT"/>
              <a:cs typeface="Arial MT"/>
            </a:endParaRPr>
          </a:p>
          <a:p>
            <a:pPr marL="241300" indent="-228600">
              <a:lnSpc>
                <a:spcPts val="2280"/>
              </a:lnSpc>
              <a:spcBef>
                <a:spcPts val="960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2000">
                <a:latin typeface="Arial MT"/>
                <a:cs typeface="Arial MT"/>
              </a:rPr>
              <a:t>matematikos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(išskyrus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 spc="-220">
                <a:latin typeface="Arial MT"/>
                <a:cs typeface="Arial MT"/>
              </a:rPr>
              <a:t>menų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 spc="-130">
                <a:latin typeface="Arial MT"/>
                <a:cs typeface="Arial MT"/>
              </a:rPr>
              <a:t>studijų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 spc="-270">
                <a:latin typeface="Arial MT"/>
                <a:cs typeface="Arial MT"/>
              </a:rPr>
              <a:t>krypčių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 spc="-155">
                <a:latin typeface="Arial MT"/>
                <a:cs typeface="Arial MT"/>
              </a:rPr>
              <a:t>grupės</a:t>
            </a:r>
            <a:endParaRPr sz="2000">
              <a:latin typeface="Arial MT"/>
              <a:cs typeface="Arial MT"/>
            </a:endParaRPr>
          </a:p>
          <a:p>
            <a:pPr marL="241300">
              <a:lnSpc>
                <a:spcPts val="2280"/>
              </a:lnSpc>
            </a:pPr>
            <a:r>
              <a:rPr dirty="0" sz="2000">
                <a:latin typeface="Arial MT"/>
                <a:cs typeface="Arial MT"/>
              </a:rPr>
              <a:t>programas);</a:t>
            </a:r>
            <a:endParaRPr sz="2000">
              <a:latin typeface="Arial MT"/>
              <a:cs typeface="Arial MT"/>
            </a:endParaRPr>
          </a:p>
          <a:p>
            <a:pPr marL="241300" marR="5080" indent="-228600">
              <a:lnSpc>
                <a:spcPts val="2160"/>
              </a:lnSpc>
              <a:spcBef>
                <a:spcPts val="1235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2000" spc="-90">
                <a:latin typeface="Arial MT"/>
                <a:cs typeface="Arial MT"/>
              </a:rPr>
              <a:t>stojančiojo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laisvai</a:t>
            </a:r>
            <a:r>
              <a:rPr dirty="0" sz="2000" spc="1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pasirenkamas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valstybinis</a:t>
            </a:r>
            <a:r>
              <a:rPr dirty="0" sz="2000" spc="1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brandos </a:t>
            </a:r>
            <a:r>
              <a:rPr dirty="0" sz="2000" spc="-54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egzaminas.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25">
                <a:solidFill>
                  <a:srgbClr val="0A4DC6"/>
                </a:solidFill>
              </a:rPr>
              <a:t>REIKALAVIMAI </a:t>
            </a:r>
            <a:r>
              <a:rPr dirty="0" spc="-10">
                <a:solidFill>
                  <a:srgbClr val="0A4DC6"/>
                </a:solidFill>
              </a:rPr>
              <a:t>STOJANT </a:t>
            </a:r>
            <a:r>
              <a:rPr dirty="0">
                <a:solidFill>
                  <a:srgbClr val="0A4DC6"/>
                </a:solidFill>
              </a:rPr>
              <a:t>Į </a:t>
            </a:r>
            <a:r>
              <a:rPr dirty="0" spc="-35">
                <a:solidFill>
                  <a:srgbClr val="0A4DC6"/>
                </a:solidFill>
              </a:rPr>
              <a:t>VALSTYBĖS </a:t>
            </a:r>
            <a:r>
              <a:rPr dirty="0" spc="-990">
                <a:solidFill>
                  <a:srgbClr val="0A4DC6"/>
                </a:solidFill>
              </a:rPr>
              <a:t> </a:t>
            </a:r>
            <a:r>
              <a:rPr dirty="0">
                <a:solidFill>
                  <a:srgbClr val="0A4DC6"/>
                </a:solidFill>
              </a:rPr>
              <a:t>FINANSUOJAMĄ</a:t>
            </a:r>
            <a:r>
              <a:rPr dirty="0" spc="-20">
                <a:solidFill>
                  <a:srgbClr val="0A4DC6"/>
                </a:solidFill>
              </a:rPr>
              <a:t> </a:t>
            </a:r>
            <a:r>
              <a:rPr dirty="0">
                <a:solidFill>
                  <a:srgbClr val="0A4DC6"/>
                </a:solidFill>
              </a:rPr>
              <a:t>VIETĄ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68356" y="341375"/>
            <a:ext cx="1382268" cy="39471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03592" y="1447800"/>
            <a:ext cx="4020311" cy="4776851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BCCC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39318" y="1989201"/>
            <a:ext cx="10948035" cy="4037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5 </a:t>
            </a:r>
            <a:r>
              <a:rPr dirty="0" sz="1800" spc="-95">
                <a:latin typeface="Arial MT"/>
                <a:cs typeface="Arial MT"/>
              </a:rPr>
              <a:t>privalomų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mokytis</a:t>
            </a:r>
            <a:r>
              <a:rPr dirty="0" sz="1800" spc="25">
                <a:latin typeface="Arial MT"/>
                <a:cs typeface="Arial MT"/>
              </a:rPr>
              <a:t> </a:t>
            </a:r>
            <a:r>
              <a:rPr dirty="0" sz="1800" spc="-145">
                <a:latin typeface="Arial MT"/>
                <a:cs typeface="Arial MT"/>
              </a:rPr>
              <a:t>dalykų</a:t>
            </a:r>
            <a:r>
              <a:rPr dirty="0" sz="1800" spc="35">
                <a:latin typeface="Arial MT"/>
                <a:cs typeface="Arial MT"/>
              </a:rPr>
              <a:t> </a:t>
            </a:r>
            <a:r>
              <a:rPr dirty="0" sz="1800" spc="-95">
                <a:latin typeface="Arial MT"/>
                <a:cs typeface="Arial MT"/>
              </a:rPr>
              <a:t>geriausių</a:t>
            </a:r>
            <a:r>
              <a:rPr dirty="0" sz="1800" spc="35">
                <a:latin typeface="Arial MT"/>
                <a:cs typeface="Arial MT"/>
              </a:rPr>
              <a:t> </a:t>
            </a:r>
            <a:r>
              <a:rPr dirty="0" sz="1800" spc="-5" b="1">
                <a:latin typeface="Arial"/>
                <a:cs typeface="Arial"/>
              </a:rPr>
              <a:t>metinių įvertinimų</a:t>
            </a:r>
            <a:r>
              <a:rPr dirty="0" sz="1800" spc="40" b="1">
                <a:latin typeface="Arial"/>
                <a:cs typeface="Arial"/>
              </a:rPr>
              <a:t> </a:t>
            </a:r>
            <a:r>
              <a:rPr dirty="0" sz="1800" spc="-5">
                <a:latin typeface="Arial MT"/>
                <a:cs typeface="Arial MT"/>
              </a:rPr>
              <a:t>aritmetinis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 b="1">
                <a:latin typeface="Arial"/>
                <a:cs typeface="Arial"/>
              </a:rPr>
              <a:t>vidurkis</a:t>
            </a:r>
            <a:r>
              <a:rPr dirty="0" sz="1800" spc="40" b="1">
                <a:latin typeface="Arial"/>
                <a:cs typeface="Arial"/>
              </a:rPr>
              <a:t> </a:t>
            </a:r>
            <a:r>
              <a:rPr dirty="0" sz="1800">
                <a:latin typeface="Arial MT"/>
                <a:cs typeface="Arial MT"/>
              </a:rPr>
              <a:t>turi </a:t>
            </a:r>
            <a:r>
              <a:rPr dirty="0" sz="1800" spc="-204">
                <a:latin typeface="Arial MT"/>
                <a:cs typeface="Arial MT"/>
              </a:rPr>
              <a:t>būti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b="1">
                <a:latin typeface="Arial"/>
                <a:cs typeface="Arial"/>
              </a:rPr>
              <a:t>ne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mažesnis </a:t>
            </a:r>
            <a:r>
              <a:rPr dirty="0" sz="1800" b="1">
                <a:latin typeface="Arial"/>
                <a:cs typeface="Arial"/>
              </a:rPr>
              <a:t>negu </a:t>
            </a:r>
            <a:r>
              <a:rPr dirty="0" sz="1800" spc="-5" b="1">
                <a:latin typeface="Arial"/>
                <a:cs typeface="Arial"/>
              </a:rPr>
              <a:t>7: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buClr>
                <a:srgbClr val="00396C"/>
              </a:buClr>
              <a:buChar char="•"/>
              <a:tabLst>
                <a:tab pos="240665" algn="l"/>
                <a:tab pos="241300" algn="l"/>
              </a:tabLst>
            </a:pPr>
            <a:r>
              <a:rPr dirty="0" sz="1800" spc="-105">
                <a:latin typeface="Arial MT"/>
                <a:cs typeface="Arial MT"/>
              </a:rPr>
              <a:t>lietuvių</a:t>
            </a:r>
            <a:r>
              <a:rPr dirty="0" sz="1800" spc="-5">
                <a:latin typeface="Arial MT"/>
                <a:cs typeface="Arial MT"/>
              </a:rPr>
              <a:t> kalba ir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80">
                <a:latin typeface="Arial MT"/>
                <a:cs typeface="Arial MT"/>
              </a:rPr>
              <a:t>literatūra;</a:t>
            </a:r>
            <a:endParaRPr sz="18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484"/>
              </a:spcBef>
              <a:buClr>
                <a:srgbClr val="00396C"/>
              </a:buClr>
              <a:buChar char="•"/>
              <a:tabLst>
                <a:tab pos="240665" algn="l"/>
                <a:tab pos="241300" algn="l"/>
              </a:tabLst>
            </a:pPr>
            <a:r>
              <a:rPr dirty="0" sz="1800" spc="-5">
                <a:latin typeface="Arial MT"/>
                <a:cs typeface="Arial MT"/>
              </a:rPr>
              <a:t>gimtoji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kalba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80">
                <a:latin typeface="Arial MT"/>
                <a:cs typeface="Arial MT"/>
              </a:rPr>
              <a:t>(baltarusių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arba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140">
                <a:latin typeface="Arial MT"/>
                <a:cs typeface="Arial MT"/>
              </a:rPr>
              <a:t>lenkų,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arba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165">
                <a:latin typeface="Arial MT"/>
                <a:cs typeface="Arial MT"/>
              </a:rPr>
              <a:t>rusų,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arba </a:t>
            </a:r>
            <a:r>
              <a:rPr dirty="0" sz="1800" spc="-175">
                <a:latin typeface="Arial MT"/>
                <a:cs typeface="Arial MT"/>
              </a:rPr>
              <a:t>vokiečių);</a:t>
            </a:r>
            <a:endParaRPr sz="18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490"/>
              </a:spcBef>
              <a:buClr>
                <a:srgbClr val="00396C"/>
              </a:buClr>
              <a:buChar char="•"/>
              <a:tabLst>
                <a:tab pos="240665" algn="l"/>
                <a:tab pos="241300" algn="l"/>
              </a:tabLst>
            </a:pPr>
            <a:r>
              <a:rPr dirty="0" sz="1800" spc="-280">
                <a:latin typeface="Arial MT"/>
                <a:cs typeface="Arial MT"/>
              </a:rPr>
              <a:t>užs</a:t>
            </a:r>
            <a:r>
              <a:rPr dirty="0" sz="1800" spc="-100">
                <a:latin typeface="Arial MT"/>
                <a:cs typeface="Arial MT"/>
              </a:rPr>
              <a:t>i</a:t>
            </a:r>
            <a:r>
              <a:rPr dirty="0" sz="1800" spc="-5">
                <a:latin typeface="Arial MT"/>
                <a:cs typeface="Arial MT"/>
              </a:rPr>
              <a:t>e</a:t>
            </a:r>
            <a:r>
              <a:rPr dirty="0" sz="1800" spc="-10">
                <a:latin typeface="Arial MT"/>
                <a:cs typeface="Arial MT"/>
              </a:rPr>
              <a:t>n</a:t>
            </a:r>
            <a:r>
              <a:rPr dirty="0" sz="1800" spc="-5">
                <a:latin typeface="Arial MT"/>
                <a:cs typeface="Arial MT"/>
              </a:rPr>
              <a:t>i</a:t>
            </a:r>
            <a:r>
              <a:rPr dirty="0" sz="1800">
                <a:latin typeface="Arial MT"/>
                <a:cs typeface="Arial MT"/>
              </a:rPr>
              <a:t>o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ka</a:t>
            </a:r>
            <a:r>
              <a:rPr dirty="0" sz="1800" spc="-10">
                <a:latin typeface="Arial MT"/>
                <a:cs typeface="Arial MT"/>
              </a:rPr>
              <a:t>l</a:t>
            </a:r>
            <a:r>
              <a:rPr dirty="0" sz="1800" spc="-5">
                <a:latin typeface="Arial MT"/>
                <a:cs typeface="Arial MT"/>
              </a:rPr>
              <a:t>b</a:t>
            </a:r>
            <a:r>
              <a:rPr dirty="0" sz="1800" spc="-10">
                <a:latin typeface="Arial MT"/>
                <a:cs typeface="Arial MT"/>
              </a:rPr>
              <a:t>a</a:t>
            </a:r>
            <a:r>
              <a:rPr dirty="0" sz="1800">
                <a:latin typeface="Arial MT"/>
                <a:cs typeface="Arial MT"/>
              </a:rPr>
              <a:t>;</a:t>
            </a:r>
            <a:endParaRPr sz="18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480"/>
              </a:spcBef>
              <a:buClr>
                <a:srgbClr val="00396C"/>
              </a:buClr>
              <a:buChar char="•"/>
              <a:tabLst>
                <a:tab pos="240665" algn="l"/>
                <a:tab pos="241300" algn="l"/>
              </a:tabLst>
            </a:pPr>
            <a:r>
              <a:rPr dirty="0" sz="1800" spc="-5">
                <a:latin typeface="Arial MT"/>
                <a:cs typeface="Arial MT"/>
              </a:rPr>
              <a:t>matematika;</a:t>
            </a:r>
            <a:endParaRPr sz="18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480"/>
              </a:spcBef>
              <a:buClr>
                <a:srgbClr val="00396C"/>
              </a:buClr>
              <a:buChar char="•"/>
              <a:tabLst>
                <a:tab pos="240665" algn="l"/>
                <a:tab pos="241300" algn="l"/>
              </a:tabLst>
            </a:pPr>
            <a:r>
              <a:rPr dirty="0" sz="1800" spc="-5">
                <a:latin typeface="Arial MT"/>
                <a:cs typeface="Arial MT"/>
              </a:rPr>
              <a:t>istorija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arba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geografija,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arba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integruotas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istorijos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ir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geografijos</a:t>
            </a:r>
            <a:r>
              <a:rPr dirty="0" sz="1800" spc="2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kursas;</a:t>
            </a:r>
            <a:endParaRPr sz="18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495"/>
              </a:spcBef>
              <a:buClr>
                <a:srgbClr val="00396C"/>
              </a:buClr>
              <a:buChar char="•"/>
              <a:tabLst>
                <a:tab pos="240665" algn="l"/>
                <a:tab pos="241300" algn="l"/>
              </a:tabLst>
            </a:pPr>
            <a:r>
              <a:rPr dirty="0" sz="1800" spc="-10">
                <a:latin typeface="Arial MT"/>
                <a:cs typeface="Arial MT"/>
              </a:rPr>
              <a:t>biologija</a:t>
            </a:r>
            <a:r>
              <a:rPr dirty="0" sz="1800" spc="3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arba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fizika,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arba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chemija,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arba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integruotas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gamtos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135">
                <a:latin typeface="Arial MT"/>
                <a:cs typeface="Arial MT"/>
              </a:rPr>
              <a:t>mokslų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kursas;</a:t>
            </a:r>
            <a:endParaRPr sz="1800">
              <a:latin typeface="Arial MT"/>
              <a:cs typeface="Arial MT"/>
            </a:endParaRPr>
          </a:p>
          <a:p>
            <a:pPr marL="241300" marR="387985" indent="-228600">
              <a:lnSpc>
                <a:spcPts val="1939"/>
              </a:lnSpc>
              <a:spcBef>
                <a:spcPts val="730"/>
              </a:spcBef>
              <a:buClr>
                <a:srgbClr val="00396C"/>
              </a:buClr>
              <a:buChar char="•"/>
              <a:tabLst>
                <a:tab pos="240665" algn="l"/>
                <a:tab pos="241300" algn="l"/>
              </a:tabLst>
            </a:pPr>
            <a:r>
              <a:rPr dirty="0" sz="1800" spc="-5">
                <a:latin typeface="Arial MT"/>
                <a:cs typeface="Arial MT"/>
              </a:rPr>
              <a:t>meninio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ugdymo</a:t>
            </a:r>
            <a:r>
              <a:rPr dirty="0" sz="1800" spc="4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srities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dalykas</a:t>
            </a:r>
            <a:r>
              <a:rPr dirty="0" sz="1800" spc="4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arba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75">
                <a:latin typeface="Arial MT"/>
                <a:cs typeface="Arial MT"/>
              </a:rPr>
              <a:t>technologijų</a:t>
            </a:r>
            <a:r>
              <a:rPr dirty="0" sz="1800" spc="25">
                <a:latin typeface="Arial MT"/>
                <a:cs typeface="Arial MT"/>
              </a:rPr>
              <a:t> </a:t>
            </a:r>
            <a:r>
              <a:rPr dirty="0" sz="1800" spc="-105">
                <a:latin typeface="Arial MT"/>
                <a:cs typeface="Arial MT"/>
              </a:rPr>
              <a:t>programų</a:t>
            </a:r>
            <a:r>
              <a:rPr dirty="0" sz="1800" spc="2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krypties</a:t>
            </a:r>
            <a:r>
              <a:rPr dirty="0" sz="1800" spc="3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dalykas,</a:t>
            </a:r>
            <a:r>
              <a:rPr dirty="0" sz="1800" spc="4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arba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integruotas</a:t>
            </a:r>
            <a:r>
              <a:rPr dirty="0" sz="1800" spc="30">
                <a:latin typeface="Arial MT"/>
                <a:cs typeface="Arial MT"/>
              </a:rPr>
              <a:t> </a:t>
            </a:r>
            <a:r>
              <a:rPr dirty="0" sz="1800" spc="-204">
                <a:latin typeface="Arial MT"/>
                <a:cs typeface="Arial MT"/>
              </a:rPr>
              <a:t>menų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ir </a:t>
            </a:r>
            <a:r>
              <a:rPr dirty="0" sz="1800" spc="-484">
                <a:latin typeface="Arial MT"/>
                <a:cs typeface="Arial MT"/>
              </a:rPr>
              <a:t> </a:t>
            </a:r>
            <a:r>
              <a:rPr dirty="0" sz="1800" spc="-75">
                <a:latin typeface="Arial MT"/>
                <a:cs typeface="Arial MT"/>
              </a:rPr>
              <a:t>technologijų</a:t>
            </a:r>
            <a:r>
              <a:rPr dirty="0" sz="1800" spc="3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kursas,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arba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specializuoto</a:t>
            </a:r>
            <a:r>
              <a:rPr dirty="0" sz="1800" spc="4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ugdymo</a:t>
            </a:r>
            <a:r>
              <a:rPr dirty="0" sz="1800" spc="4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krypties</a:t>
            </a:r>
            <a:r>
              <a:rPr dirty="0" sz="1800" spc="30">
                <a:latin typeface="Arial MT"/>
                <a:cs typeface="Arial MT"/>
              </a:rPr>
              <a:t> </a:t>
            </a:r>
            <a:r>
              <a:rPr dirty="0" sz="1800" spc="-120">
                <a:latin typeface="Arial MT"/>
                <a:cs typeface="Arial MT"/>
              </a:rPr>
              <a:t>(dailės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arba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85">
                <a:latin typeface="Arial MT"/>
                <a:cs typeface="Arial MT"/>
              </a:rPr>
              <a:t>inžinerinio,</a:t>
            </a:r>
            <a:r>
              <a:rPr dirty="0" sz="1800" spc="3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arba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meninio,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arba 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muzikos)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programos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dalykas;</a:t>
            </a:r>
            <a:endParaRPr sz="1800">
              <a:latin typeface="Arial MT"/>
              <a:cs typeface="Arial MT"/>
            </a:endParaRPr>
          </a:p>
          <a:p>
            <a:pPr marL="241300" marR="72390" indent="-228600">
              <a:lnSpc>
                <a:spcPts val="1939"/>
              </a:lnSpc>
              <a:spcBef>
                <a:spcPts val="710"/>
              </a:spcBef>
              <a:buClr>
                <a:srgbClr val="00396C"/>
              </a:buClr>
              <a:buChar char="•"/>
              <a:tabLst>
                <a:tab pos="240665" algn="l"/>
                <a:tab pos="241300" algn="l"/>
              </a:tabLst>
            </a:pPr>
            <a:r>
              <a:rPr dirty="0" sz="1800" spc="-5">
                <a:latin typeface="Arial MT"/>
                <a:cs typeface="Arial MT"/>
              </a:rPr>
              <a:t>bendroji </a:t>
            </a:r>
            <a:r>
              <a:rPr dirty="0" sz="1800" spc="-204">
                <a:latin typeface="Arial MT"/>
                <a:cs typeface="Arial MT"/>
              </a:rPr>
              <a:t>kūno</a:t>
            </a:r>
            <a:r>
              <a:rPr dirty="0" sz="1800" spc="-200">
                <a:latin typeface="Arial MT"/>
                <a:cs typeface="Arial MT"/>
              </a:rPr>
              <a:t> </a:t>
            </a:r>
            <a:r>
              <a:rPr dirty="0" sz="1800" spc="-120">
                <a:latin typeface="Arial MT"/>
                <a:cs typeface="Arial MT"/>
              </a:rPr>
              <a:t>kultūra</a:t>
            </a:r>
            <a:r>
              <a:rPr dirty="0" sz="1800" spc="-114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arba pasirinkta sporto šaka, arba </a:t>
            </a:r>
            <a:r>
              <a:rPr dirty="0" sz="1800" spc="-10">
                <a:latin typeface="Arial MT"/>
                <a:cs typeface="Arial MT"/>
              </a:rPr>
              <a:t>specializuoto ugdymo krypties </a:t>
            </a:r>
            <a:r>
              <a:rPr dirty="0" sz="1800" spc="-5">
                <a:latin typeface="Arial MT"/>
                <a:cs typeface="Arial MT"/>
              </a:rPr>
              <a:t>(sporto) programos </a:t>
            </a:r>
            <a:r>
              <a:rPr dirty="0" sz="1800" spc="-49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dalykas.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25">
                <a:solidFill>
                  <a:srgbClr val="0A4DC6"/>
                </a:solidFill>
              </a:rPr>
              <a:t>REIKALAVIMAI </a:t>
            </a:r>
            <a:r>
              <a:rPr dirty="0" spc="-10">
                <a:solidFill>
                  <a:srgbClr val="0A4DC6"/>
                </a:solidFill>
              </a:rPr>
              <a:t>STOJANT </a:t>
            </a:r>
            <a:r>
              <a:rPr dirty="0">
                <a:solidFill>
                  <a:srgbClr val="0A4DC6"/>
                </a:solidFill>
              </a:rPr>
              <a:t>Į </a:t>
            </a:r>
            <a:r>
              <a:rPr dirty="0" spc="-35">
                <a:solidFill>
                  <a:srgbClr val="0A4DC6"/>
                </a:solidFill>
              </a:rPr>
              <a:t>VALSTYBĖS </a:t>
            </a:r>
            <a:r>
              <a:rPr dirty="0" spc="-990">
                <a:solidFill>
                  <a:srgbClr val="0A4DC6"/>
                </a:solidFill>
              </a:rPr>
              <a:t> </a:t>
            </a:r>
            <a:r>
              <a:rPr dirty="0">
                <a:solidFill>
                  <a:srgbClr val="0A4DC6"/>
                </a:solidFill>
              </a:rPr>
              <a:t>FINANSUOJAMĄ</a:t>
            </a:r>
            <a:r>
              <a:rPr dirty="0" spc="-20">
                <a:solidFill>
                  <a:srgbClr val="0A4DC6"/>
                </a:solidFill>
              </a:rPr>
              <a:t> </a:t>
            </a:r>
            <a:r>
              <a:rPr dirty="0">
                <a:solidFill>
                  <a:srgbClr val="0A4DC6"/>
                </a:solidFill>
              </a:rPr>
              <a:t>VIETĄ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68356" y="341375"/>
            <a:ext cx="1382268" cy="39471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BCCC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39318" y="2192527"/>
            <a:ext cx="9896475" cy="2160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5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2000" spc="-145">
                <a:latin typeface="Arial MT"/>
                <a:cs typeface="Arial MT"/>
              </a:rPr>
              <a:t>Įgijusiems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 spc="-200">
                <a:latin typeface="Arial MT"/>
                <a:cs typeface="Arial MT"/>
              </a:rPr>
              <a:t>vidurinį</a:t>
            </a:r>
            <a:r>
              <a:rPr dirty="0" sz="2000" spc="10">
                <a:latin typeface="Arial MT"/>
                <a:cs typeface="Arial MT"/>
              </a:rPr>
              <a:t> </a:t>
            </a:r>
            <a:r>
              <a:rPr dirty="0" sz="2000" spc="-80">
                <a:latin typeface="Arial MT"/>
                <a:cs typeface="Arial MT"/>
              </a:rPr>
              <a:t>išsilavinimą</a:t>
            </a:r>
            <a:r>
              <a:rPr dirty="0" sz="2000" spc="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2016-2022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metais,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privaloma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 spc="-150">
                <a:latin typeface="Arial MT"/>
                <a:cs typeface="Arial MT"/>
              </a:rPr>
              <a:t>turėti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bent vieno bet</a:t>
            </a:r>
            <a:r>
              <a:rPr dirty="0" sz="2000">
                <a:latin typeface="Arial MT"/>
                <a:cs typeface="Arial MT"/>
              </a:rPr>
              <a:t> kurio </a:t>
            </a:r>
            <a:r>
              <a:rPr dirty="0" sz="2000" spc="-54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dalyko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valstybinio</a:t>
            </a:r>
            <a:r>
              <a:rPr dirty="0" sz="200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egzamino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 spc="-225">
                <a:latin typeface="Arial MT"/>
                <a:cs typeface="Arial MT"/>
              </a:rPr>
              <a:t>įvertinimą.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 MT"/>
              <a:buChar char="•"/>
            </a:pPr>
            <a:endParaRPr sz="2050">
              <a:latin typeface="Arial MT"/>
              <a:cs typeface="Arial MT"/>
            </a:endParaRPr>
          </a:p>
          <a:p>
            <a:pPr marL="241300" marR="909955" indent="-228600">
              <a:lnSpc>
                <a:spcPct val="100000"/>
              </a:lnSpc>
              <a:buChar char="•"/>
              <a:tabLst>
                <a:tab pos="240665" algn="l"/>
                <a:tab pos="241300" algn="l"/>
                <a:tab pos="3757929" algn="l"/>
              </a:tabLst>
            </a:pPr>
            <a:r>
              <a:rPr dirty="0" sz="2000" spc="-145">
                <a:latin typeface="Arial MT"/>
                <a:cs typeface="Arial MT"/>
              </a:rPr>
              <a:t>Įgijusiems</a:t>
            </a:r>
            <a:r>
              <a:rPr dirty="0" sz="2000" spc="-5">
                <a:latin typeface="Arial MT"/>
                <a:cs typeface="Arial MT"/>
              </a:rPr>
              <a:t> </a:t>
            </a:r>
            <a:r>
              <a:rPr dirty="0" sz="2000" spc="-200">
                <a:latin typeface="Arial MT"/>
                <a:cs typeface="Arial MT"/>
              </a:rPr>
              <a:t>vidurinį</a:t>
            </a:r>
            <a:r>
              <a:rPr dirty="0" sz="2000" spc="25">
                <a:latin typeface="Arial MT"/>
                <a:cs typeface="Arial MT"/>
              </a:rPr>
              <a:t> </a:t>
            </a:r>
            <a:r>
              <a:rPr dirty="0" sz="2000" spc="-80">
                <a:latin typeface="Arial MT"/>
                <a:cs typeface="Arial MT"/>
              </a:rPr>
              <a:t>išsilavinimą	</a:t>
            </a:r>
            <a:r>
              <a:rPr dirty="0" sz="2000" spc="-5">
                <a:latin typeface="Arial MT"/>
                <a:cs typeface="Arial MT"/>
              </a:rPr>
              <a:t>iki</a:t>
            </a:r>
            <a:r>
              <a:rPr dirty="0" sz="2000" spc="2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2015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m.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 spc="-125">
                <a:latin typeface="Arial MT"/>
                <a:cs typeface="Arial MT"/>
              </a:rPr>
              <a:t>įskaitytinai,</a:t>
            </a:r>
            <a:r>
              <a:rPr dirty="0" sz="200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privaloma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 spc="-150">
                <a:latin typeface="Arial MT"/>
                <a:cs typeface="Arial MT"/>
              </a:rPr>
              <a:t>turėti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 spc="-200">
                <a:latin typeface="Arial MT"/>
                <a:cs typeface="Arial MT"/>
              </a:rPr>
              <a:t>vidurinį </a:t>
            </a:r>
            <a:r>
              <a:rPr dirty="0" sz="2000" spc="-540">
                <a:latin typeface="Arial MT"/>
                <a:cs typeface="Arial MT"/>
              </a:rPr>
              <a:t> </a:t>
            </a:r>
            <a:r>
              <a:rPr dirty="0" sz="2000" spc="-75">
                <a:latin typeface="Arial MT"/>
                <a:cs typeface="Arial MT"/>
              </a:rPr>
              <a:t>išsilavinimą.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 MT"/>
              <a:buChar char="•"/>
            </a:pPr>
            <a:endParaRPr sz="205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2000">
                <a:latin typeface="Arial MT"/>
                <a:cs typeface="Arial MT"/>
              </a:rPr>
              <a:t>Konkursinis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balas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turi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 spc="-225">
                <a:latin typeface="Arial MT"/>
                <a:cs typeface="Arial MT"/>
              </a:rPr>
              <a:t>būti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ne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 spc="-125">
                <a:latin typeface="Arial MT"/>
                <a:cs typeface="Arial MT"/>
              </a:rPr>
              <a:t>žemesnis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kaip</a:t>
            </a:r>
            <a:r>
              <a:rPr dirty="0" sz="2000" spc="10">
                <a:latin typeface="Arial MT"/>
                <a:cs typeface="Arial MT"/>
              </a:rPr>
              <a:t> </a:t>
            </a:r>
            <a:r>
              <a:rPr dirty="0" sz="2000" spc="-5" b="1">
                <a:latin typeface="Arial"/>
                <a:cs typeface="Arial"/>
              </a:rPr>
              <a:t>nustatytas</a:t>
            </a:r>
            <a:r>
              <a:rPr dirty="0" sz="2000" spc="-2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aukštosios</a:t>
            </a:r>
            <a:r>
              <a:rPr dirty="0" sz="2000" spc="-3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mokyklos</a:t>
            </a:r>
            <a:r>
              <a:rPr dirty="0" sz="2000" spc="-5">
                <a:latin typeface="Arial MT"/>
                <a:cs typeface="Arial MT"/>
              </a:rPr>
              <a:t>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25">
                <a:solidFill>
                  <a:srgbClr val="0A4DC6"/>
                </a:solidFill>
              </a:rPr>
              <a:t>REIKALAVIMAI </a:t>
            </a:r>
            <a:r>
              <a:rPr dirty="0" spc="-10">
                <a:solidFill>
                  <a:srgbClr val="0A4DC6"/>
                </a:solidFill>
              </a:rPr>
              <a:t>STOJANT </a:t>
            </a:r>
            <a:r>
              <a:rPr dirty="0">
                <a:solidFill>
                  <a:srgbClr val="0A4DC6"/>
                </a:solidFill>
              </a:rPr>
              <a:t>Į </a:t>
            </a:r>
            <a:r>
              <a:rPr dirty="0" spc="-35">
                <a:solidFill>
                  <a:srgbClr val="0A4DC6"/>
                </a:solidFill>
              </a:rPr>
              <a:t>VALSTYBĖS </a:t>
            </a:r>
            <a:r>
              <a:rPr dirty="0" spc="-990">
                <a:solidFill>
                  <a:srgbClr val="0A4DC6"/>
                </a:solidFill>
              </a:rPr>
              <a:t> </a:t>
            </a:r>
            <a:r>
              <a:rPr dirty="0" spc="-5">
                <a:solidFill>
                  <a:srgbClr val="0A4DC6"/>
                </a:solidFill>
              </a:rPr>
              <a:t>NEFINANSUOJAMĄ VIETĄ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68356" y="341375"/>
            <a:ext cx="1382268" cy="39471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BCCC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9836" y="444246"/>
            <a:ext cx="847407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5">
                <a:solidFill>
                  <a:srgbClr val="0A4DC6"/>
                </a:solidFill>
              </a:rPr>
              <a:t>REIKALAVIMAI</a:t>
            </a:r>
            <a:r>
              <a:rPr dirty="0" spc="-10">
                <a:solidFill>
                  <a:srgbClr val="0A4DC6"/>
                </a:solidFill>
              </a:rPr>
              <a:t> STOJANT </a:t>
            </a:r>
            <a:r>
              <a:rPr dirty="0">
                <a:solidFill>
                  <a:srgbClr val="0A4DC6"/>
                </a:solidFill>
              </a:rPr>
              <a:t>NUO</a:t>
            </a:r>
            <a:r>
              <a:rPr dirty="0" spc="-5">
                <a:solidFill>
                  <a:srgbClr val="0A4DC6"/>
                </a:solidFill>
              </a:rPr>
              <a:t> </a:t>
            </a:r>
            <a:r>
              <a:rPr dirty="0">
                <a:solidFill>
                  <a:srgbClr val="0A4DC6"/>
                </a:solidFill>
              </a:rPr>
              <a:t>2024</a:t>
            </a:r>
            <a:r>
              <a:rPr dirty="0" spc="-10">
                <a:solidFill>
                  <a:srgbClr val="0A4DC6"/>
                </a:solidFill>
              </a:rPr>
              <a:t> </a:t>
            </a:r>
            <a:r>
              <a:rPr dirty="0">
                <a:solidFill>
                  <a:srgbClr val="0A4DC6"/>
                </a:solidFill>
              </a:rPr>
              <a:t>M.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98091"/>
            <a:ext cx="12074652" cy="44211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32917" y="2245232"/>
            <a:ext cx="9347200" cy="2465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45">
                <a:latin typeface="Arial MT"/>
                <a:cs typeface="Arial MT"/>
              </a:rPr>
              <a:t>Įgijusiems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 spc="-200">
                <a:latin typeface="Arial MT"/>
                <a:cs typeface="Arial MT"/>
              </a:rPr>
              <a:t>vidurinį</a:t>
            </a:r>
            <a:r>
              <a:rPr dirty="0" sz="2000" spc="5">
                <a:latin typeface="Arial MT"/>
                <a:cs typeface="Arial MT"/>
              </a:rPr>
              <a:t> </a:t>
            </a:r>
            <a:r>
              <a:rPr dirty="0" sz="2000" spc="-80">
                <a:latin typeface="Arial MT"/>
                <a:cs typeface="Arial MT"/>
              </a:rPr>
              <a:t>išsilavinimą</a:t>
            </a:r>
            <a:r>
              <a:rPr dirty="0" sz="2000" spc="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nuo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2024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m.: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 MT"/>
              <a:cs typeface="Arial MT"/>
            </a:endParaRPr>
          </a:p>
          <a:p>
            <a:pPr marL="12700">
              <a:lnSpc>
                <a:spcPts val="2280"/>
              </a:lnSpc>
            </a:pPr>
            <a:r>
              <a:rPr dirty="0" sz="2000" spc="-10" b="1">
                <a:latin typeface="Arial"/>
                <a:cs typeface="Arial"/>
              </a:rPr>
              <a:t>išlaikyti</a:t>
            </a:r>
            <a:r>
              <a:rPr dirty="0" sz="2000" spc="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šiuos </a:t>
            </a:r>
            <a:r>
              <a:rPr dirty="0" sz="2000" spc="-10" b="1">
                <a:latin typeface="Arial"/>
                <a:cs typeface="Arial"/>
              </a:rPr>
              <a:t>valstybinius</a:t>
            </a:r>
            <a:r>
              <a:rPr dirty="0" sz="2000" spc="4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brandos</a:t>
            </a:r>
            <a:r>
              <a:rPr dirty="0" sz="2000" spc="-5" b="1">
                <a:latin typeface="Arial"/>
                <a:cs typeface="Arial"/>
              </a:rPr>
              <a:t> egzaminus</a:t>
            </a:r>
            <a:r>
              <a:rPr dirty="0" sz="2000" spc="-1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taip,</a:t>
            </a:r>
            <a:r>
              <a:rPr dirty="0" sz="2000" spc="-2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kad </a:t>
            </a:r>
            <a:r>
              <a:rPr dirty="0" sz="2000" b="1">
                <a:latin typeface="Arial"/>
                <a:cs typeface="Arial"/>
              </a:rPr>
              <a:t>jų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vidurkis</a:t>
            </a:r>
            <a:r>
              <a:rPr dirty="0" sz="2000" spc="1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būtų</a:t>
            </a:r>
            <a:r>
              <a:rPr dirty="0" sz="2000" spc="1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bent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280"/>
              </a:lnSpc>
            </a:pPr>
            <a:r>
              <a:rPr dirty="0" sz="2000" b="1">
                <a:latin typeface="Arial"/>
                <a:cs typeface="Arial"/>
              </a:rPr>
              <a:t>36</a:t>
            </a:r>
            <a:r>
              <a:rPr dirty="0" sz="2000" spc="-3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balai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iš</a:t>
            </a:r>
            <a:r>
              <a:rPr dirty="0" sz="2000" spc="-2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100:</a:t>
            </a:r>
            <a:endParaRPr sz="20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965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2000" spc="-114">
                <a:latin typeface="Arial MT"/>
                <a:cs typeface="Arial MT"/>
              </a:rPr>
              <a:t>lietuvių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kalbos</a:t>
            </a:r>
            <a:r>
              <a:rPr dirty="0" sz="2000" spc="-4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ir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 spc="-85">
                <a:latin typeface="Arial MT"/>
                <a:cs typeface="Arial MT"/>
              </a:rPr>
              <a:t>literatūros</a:t>
            </a:r>
            <a:endParaRPr sz="20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960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2000">
                <a:latin typeface="Arial MT"/>
                <a:cs typeface="Arial MT"/>
              </a:rPr>
              <a:t>matematikos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(išskyrus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 spc="-220">
                <a:latin typeface="Arial MT"/>
                <a:cs typeface="Arial MT"/>
              </a:rPr>
              <a:t>menų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 spc="-130">
                <a:latin typeface="Arial MT"/>
                <a:cs typeface="Arial MT"/>
              </a:rPr>
              <a:t>studijų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 spc="-270">
                <a:latin typeface="Arial MT"/>
                <a:cs typeface="Arial MT"/>
              </a:rPr>
              <a:t>krypčių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 spc="-150">
                <a:latin typeface="Arial MT"/>
                <a:cs typeface="Arial MT"/>
              </a:rPr>
              <a:t>grupės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programas)</a:t>
            </a:r>
            <a:endParaRPr sz="20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960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2000" spc="-90">
                <a:latin typeface="Arial MT"/>
                <a:cs typeface="Arial MT"/>
              </a:rPr>
              <a:t>stojančiojo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laisvai</a:t>
            </a:r>
            <a:r>
              <a:rPr dirty="0" sz="2000" spc="1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pasirenkamas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valstybinis</a:t>
            </a:r>
            <a:r>
              <a:rPr dirty="0" sz="2000" spc="1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brandos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egzaminas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3568" y="6044184"/>
            <a:ext cx="2318004" cy="659892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BCCCD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0028" y="2057400"/>
            <a:ext cx="5871972" cy="391515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39318" y="1994763"/>
            <a:ext cx="5407660" cy="3213100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95"/>
              </a:spcBef>
              <a:buClr>
                <a:srgbClr val="00396C"/>
              </a:buClr>
              <a:buChar char="•"/>
              <a:tabLst>
                <a:tab pos="240665" algn="l"/>
                <a:tab pos="241300" algn="l"/>
              </a:tabLst>
            </a:pPr>
            <a:r>
              <a:rPr dirty="0" sz="2000">
                <a:latin typeface="Arial MT"/>
                <a:cs typeface="Arial MT"/>
              </a:rPr>
              <a:t>Dalyvauk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Lietuvos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olimpiadose.</a:t>
            </a:r>
            <a:endParaRPr sz="2000">
              <a:latin typeface="Arial MT"/>
              <a:cs typeface="Arial MT"/>
            </a:endParaRPr>
          </a:p>
          <a:p>
            <a:pPr marL="241300" marR="129539" indent="-228600">
              <a:lnSpc>
                <a:spcPct val="100000"/>
              </a:lnSpc>
              <a:spcBef>
                <a:spcPts val="700"/>
              </a:spcBef>
              <a:buClr>
                <a:srgbClr val="00396C"/>
              </a:buClr>
              <a:buChar char="•"/>
              <a:tabLst>
                <a:tab pos="240665" algn="l"/>
                <a:tab pos="241300" algn="l"/>
              </a:tabLst>
            </a:pPr>
            <a:r>
              <a:rPr dirty="0" sz="2000" spc="-100">
                <a:latin typeface="Arial MT"/>
                <a:cs typeface="Arial MT"/>
              </a:rPr>
              <a:t>Pasidomėk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savanoriavimo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 spc="-85">
                <a:latin typeface="Arial MT"/>
                <a:cs typeface="Arial MT"/>
              </a:rPr>
              <a:t>galimybėmis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arba </a:t>
            </a:r>
            <a:r>
              <a:rPr dirty="0" sz="2000" spc="-54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atlikti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 spc="-80">
                <a:latin typeface="Arial MT"/>
                <a:cs typeface="Arial MT"/>
              </a:rPr>
              <a:t>savanorišką</a:t>
            </a:r>
            <a:r>
              <a:rPr dirty="0" sz="2000" spc="-5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karo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 spc="-110">
                <a:latin typeface="Arial MT"/>
                <a:cs typeface="Arial MT"/>
              </a:rPr>
              <a:t>tarnybą.</a:t>
            </a:r>
            <a:endParaRPr sz="2000">
              <a:latin typeface="Arial MT"/>
              <a:cs typeface="Arial MT"/>
            </a:endParaRPr>
          </a:p>
          <a:p>
            <a:pPr marL="241300" marR="23495" indent="-228600">
              <a:lnSpc>
                <a:spcPct val="100000"/>
              </a:lnSpc>
              <a:spcBef>
                <a:spcPts val="705"/>
              </a:spcBef>
              <a:buClr>
                <a:srgbClr val="00396C"/>
              </a:buClr>
              <a:buChar char="•"/>
              <a:tabLst>
                <a:tab pos="240665" algn="l"/>
                <a:tab pos="241300" algn="l"/>
              </a:tabLst>
            </a:pPr>
            <a:r>
              <a:rPr dirty="0" sz="2000" spc="-145">
                <a:latin typeface="Arial MT"/>
                <a:cs typeface="Arial MT"/>
              </a:rPr>
              <a:t>Sužinok </a:t>
            </a:r>
            <a:r>
              <a:rPr dirty="0" sz="2000" spc="-5">
                <a:latin typeface="Arial MT"/>
                <a:cs typeface="Arial MT"/>
              </a:rPr>
              <a:t>apie egzaminus, </a:t>
            </a:r>
            <a:r>
              <a:rPr dirty="0" sz="2000" spc="-175">
                <a:latin typeface="Arial MT"/>
                <a:cs typeface="Arial MT"/>
              </a:rPr>
              <a:t>kurių</a:t>
            </a:r>
            <a:r>
              <a:rPr dirty="0" sz="2000" spc="-170">
                <a:latin typeface="Arial MT"/>
                <a:cs typeface="Arial MT"/>
              </a:rPr>
              <a:t> </a:t>
            </a:r>
            <a:r>
              <a:rPr dirty="0" sz="2000" spc="-150">
                <a:latin typeface="Arial MT"/>
                <a:cs typeface="Arial MT"/>
              </a:rPr>
              <a:t>reikės </a:t>
            </a:r>
            <a:r>
              <a:rPr dirty="0" sz="2000">
                <a:latin typeface="Arial MT"/>
                <a:cs typeface="Arial MT"/>
              </a:rPr>
              <a:t>stojant </a:t>
            </a:r>
            <a:r>
              <a:rPr dirty="0" sz="2000" spc="-1555">
                <a:latin typeface="Arial MT"/>
                <a:cs typeface="Arial MT"/>
              </a:rPr>
              <a:t>į </a:t>
            </a:r>
            <a:r>
              <a:rPr dirty="0" sz="2000" spc="-545">
                <a:latin typeface="Arial MT"/>
                <a:cs typeface="Arial MT"/>
              </a:rPr>
              <a:t> </a:t>
            </a:r>
            <a:r>
              <a:rPr dirty="0" sz="2000" spc="-90">
                <a:latin typeface="Arial MT"/>
                <a:cs typeface="Arial MT"/>
              </a:rPr>
              <a:t>pasirinktą</a:t>
            </a:r>
            <a:r>
              <a:rPr dirty="0" sz="2000" spc="-50">
                <a:latin typeface="Arial MT"/>
                <a:cs typeface="Arial MT"/>
              </a:rPr>
              <a:t> </a:t>
            </a:r>
            <a:r>
              <a:rPr dirty="0" sz="2000" spc="-85">
                <a:latin typeface="Arial MT"/>
                <a:cs typeface="Arial MT"/>
              </a:rPr>
              <a:t>specialybę.</a:t>
            </a:r>
            <a:endParaRPr sz="2000">
              <a:latin typeface="Arial MT"/>
              <a:cs typeface="Arial MT"/>
            </a:endParaRPr>
          </a:p>
          <a:p>
            <a:pPr marL="241300" marR="5080" indent="-228600">
              <a:lnSpc>
                <a:spcPct val="100000"/>
              </a:lnSpc>
              <a:spcBef>
                <a:spcPts val="700"/>
              </a:spcBef>
              <a:buClr>
                <a:srgbClr val="00396C"/>
              </a:buClr>
              <a:buChar char="•"/>
              <a:tabLst>
                <a:tab pos="240665" algn="l"/>
                <a:tab pos="241300" algn="l"/>
              </a:tabLst>
            </a:pPr>
            <a:r>
              <a:rPr dirty="0" sz="2000">
                <a:latin typeface="Arial MT"/>
                <a:cs typeface="Arial MT"/>
              </a:rPr>
              <a:t>A</a:t>
            </a:r>
            <a:r>
              <a:rPr dirty="0" sz="2000" spc="-10">
                <a:latin typeface="Arial MT"/>
                <a:cs typeface="Arial MT"/>
              </a:rPr>
              <a:t>t</a:t>
            </a:r>
            <a:r>
              <a:rPr dirty="0" sz="2000" spc="-225">
                <a:latin typeface="Arial MT"/>
                <a:cs typeface="Arial MT"/>
              </a:rPr>
              <a:t>id</a:t>
            </a:r>
            <a:r>
              <a:rPr dirty="0" sz="2000" spc="-560">
                <a:latin typeface="Arial MT"/>
                <a:cs typeface="Arial MT"/>
              </a:rPr>
              <a:t>ž</a:t>
            </a:r>
            <a:r>
              <a:rPr dirty="0" sz="2000" spc="-5">
                <a:latin typeface="Arial MT"/>
                <a:cs typeface="Arial MT"/>
              </a:rPr>
              <a:t>ia</a:t>
            </a:r>
            <a:r>
              <a:rPr dirty="0" sz="2000">
                <a:latin typeface="Arial MT"/>
                <a:cs typeface="Arial MT"/>
              </a:rPr>
              <a:t>i</a:t>
            </a:r>
            <a:r>
              <a:rPr dirty="0" sz="200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m</a:t>
            </a:r>
            <a:r>
              <a:rPr dirty="0" sz="2000" spc="-5">
                <a:latin typeface="Arial MT"/>
                <a:cs typeface="Arial MT"/>
              </a:rPr>
              <a:t>o</a:t>
            </a:r>
            <a:r>
              <a:rPr dirty="0" sz="2000" spc="5">
                <a:latin typeface="Arial MT"/>
                <a:cs typeface="Arial MT"/>
              </a:rPr>
              <a:t>k</a:t>
            </a:r>
            <a:r>
              <a:rPr dirty="0" sz="2000">
                <a:latin typeface="Arial MT"/>
                <a:cs typeface="Arial MT"/>
              </a:rPr>
              <a:t>ykis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dalyku</a:t>
            </a:r>
            <a:r>
              <a:rPr dirty="0" sz="2000" spc="5">
                <a:latin typeface="Arial MT"/>
                <a:cs typeface="Arial MT"/>
              </a:rPr>
              <a:t>s</a:t>
            </a:r>
            <a:r>
              <a:rPr dirty="0" sz="2000">
                <a:latin typeface="Arial MT"/>
                <a:cs typeface="Arial MT"/>
              </a:rPr>
              <a:t>,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k</a:t>
            </a:r>
            <a:r>
              <a:rPr dirty="0" sz="2000" spc="5">
                <a:latin typeface="Arial MT"/>
                <a:cs typeface="Arial MT"/>
              </a:rPr>
              <a:t>u</a:t>
            </a:r>
            <a:r>
              <a:rPr dirty="0" sz="2000" spc="-295">
                <a:latin typeface="Arial MT"/>
                <a:cs typeface="Arial MT"/>
              </a:rPr>
              <a:t>rių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eg</a:t>
            </a:r>
            <a:r>
              <a:rPr dirty="0" sz="2000" spc="5">
                <a:latin typeface="Arial MT"/>
                <a:cs typeface="Arial MT"/>
              </a:rPr>
              <a:t>z</a:t>
            </a:r>
            <a:r>
              <a:rPr dirty="0" sz="2000" spc="-5">
                <a:latin typeface="Arial MT"/>
                <a:cs typeface="Arial MT"/>
              </a:rPr>
              <a:t>aminus  </a:t>
            </a:r>
            <a:r>
              <a:rPr dirty="0" sz="2000" spc="-5">
                <a:latin typeface="Arial MT"/>
                <a:cs typeface="Arial MT"/>
              </a:rPr>
              <a:t>laikysi </a:t>
            </a:r>
            <a:r>
              <a:rPr dirty="0" sz="2000">
                <a:latin typeface="Arial MT"/>
                <a:cs typeface="Arial MT"/>
              </a:rPr>
              <a:t>(ypatingai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 spc="-90">
                <a:latin typeface="Arial MT"/>
                <a:cs typeface="Arial MT"/>
              </a:rPr>
              <a:t>matematiką</a:t>
            </a:r>
            <a:r>
              <a:rPr dirty="0" sz="2000" spc="-4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ir</a:t>
            </a:r>
            <a:r>
              <a:rPr dirty="0" sz="2000">
                <a:latin typeface="Arial MT"/>
                <a:cs typeface="Arial MT"/>
              </a:rPr>
              <a:t> </a:t>
            </a:r>
            <a:r>
              <a:rPr dirty="0" sz="2000" spc="-114">
                <a:latin typeface="Arial MT"/>
                <a:cs typeface="Arial MT"/>
              </a:rPr>
              <a:t>lietuvių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 spc="-130">
                <a:latin typeface="Arial MT"/>
                <a:cs typeface="Arial MT"/>
              </a:rPr>
              <a:t>kalbą).</a:t>
            </a:r>
            <a:endParaRPr sz="2000">
              <a:latin typeface="Arial MT"/>
              <a:cs typeface="Arial MT"/>
            </a:endParaRPr>
          </a:p>
          <a:p>
            <a:pPr marL="241300" marR="582930" indent="-228600">
              <a:lnSpc>
                <a:spcPct val="100000"/>
              </a:lnSpc>
              <a:spcBef>
                <a:spcPts val="695"/>
              </a:spcBef>
              <a:buClr>
                <a:srgbClr val="00396C"/>
              </a:buClr>
              <a:buChar char="•"/>
              <a:tabLst>
                <a:tab pos="240665" algn="l"/>
                <a:tab pos="241300" algn="l"/>
              </a:tabLst>
            </a:pPr>
            <a:r>
              <a:rPr dirty="0" sz="2000">
                <a:latin typeface="Arial MT"/>
                <a:cs typeface="Arial MT"/>
              </a:rPr>
              <a:t>Apsilankyk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mokyklos</a:t>
            </a:r>
            <a:r>
              <a:rPr dirty="0" sz="2000" spc="-4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karjeros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specialisto </a:t>
            </a:r>
            <a:r>
              <a:rPr dirty="0" sz="2000" spc="-5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konsultacijoje.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5">
                <a:solidFill>
                  <a:srgbClr val="0A4DC6"/>
                </a:solidFill>
              </a:rPr>
              <a:t>KĄ </a:t>
            </a:r>
            <a:r>
              <a:rPr dirty="0" spc="-25">
                <a:solidFill>
                  <a:srgbClr val="0A4DC6"/>
                </a:solidFill>
              </a:rPr>
              <a:t>DARYTI </a:t>
            </a:r>
            <a:r>
              <a:rPr dirty="0" spc="-5">
                <a:solidFill>
                  <a:srgbClr val="0A4DC6"/>
                </a:solidFill>
              </a:rPr>
              <a:t>JAU DABAR, KAD </a:t>
            </a:r>
            <a:r>
              <a:rPr dirty="0" spc="-10">
                <a:solidFill>
                  <a:srgbClr val="0A4DC6"/>
                </a:solidFill>
              </a:rPr>
              <a:t>ĮSTOČIAU </a:t>
            </a:r>
            <a:r>
              <a:rPr dirty="0" spc="-990">
                <a:solidFill>
                  <a:srgbClr val="0A4DC6"/>
                </a:solidFill>
              </a:rPr>
              <a:t> </a:t>
            </a:r>
            <a:r>
              <a:rPr dirty="0">
                <a:solidFill>
                  <a:srgbClr val="0A4DC6"/>
                </a:solidFill>
              </a:rPr>
              <a:t>SĖKMINGAI?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68356" y="341375"/>
            <a:ext cx="1382268" cy="39471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BCCC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39318" y="2082800"/>
            <a:ext cx="5283835" cy="334200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5"/>
              </a:spcBef>
              <a:buClr>
                <a:srgbClr val="00396C"/>
              </a:buClr>
              <a:buChar char="•"/>
              <a:tabLst>
                <a:tab pos="240665" algn="l"/>
                <a:tab pos="241300" algn="l"/>
              </a:tabLst>
            </a:pPr>
            <a:r>
              <a:rPr dirty="0" sz="2000">
                <a:latin typeface="Arial MT"/>
                <a:cs typeface="Arial MT"/>
              </a:rPr>
              <a:t>Pasimatuok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 spc="-105">
                <a:latin typeface="Arial MT"/>
                <a:cs typeface="Arial MT"/>
              </a:rPr>
              <a:t>profesiją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dalyvaujant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VILNIUS </a:t>
            </a:r>
            <a:r>
              <a:rPr dirty="0" sz="2000" spc="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TECH</a:t>
            </a:r>
            <a:r>
              <a:rPr dirty="0" sz="2000" spc="-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universiteto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renginiuose,</a:t>
            </a:r>
            <a:r>
              <a:rPr dirty="0" sz="2000" spc="-5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papildomose </a:t>
            </a:r>
            <a:r>
              <a:rPr dirty="0" sz="2000" spc="-5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veiklose.</a:t>
            </a:r>
            <a:endParaRPr sz="2000">
              <a:latin typeface="Arial MT"/>
              <a:cs typeface="Arial MT"/>
            </a:endParaRPr>
          </a:p>
          <a:p>
            <a:pPr marL="241300" marR="36830" indent="-228600">
              <a:lnSpc>
                <a:spcPct val="100000"/>
              </a:lnSpc>
              <a:spcBef>
                <a:spcPts val="695"/>
              </a:spcBef>
              <a:buClr>
                <a:srgbClr val="00396C"/>
              </a:buClr>
              <a:buChar char="•"/>
              <a:tabLst>
                <a:tab pos="240665" algn="l"/>
                <a:tab pos="241300" algn="l"/>
              </a:tabLst>
            </a:pPr>
            <a:r>
              <a:rPr dirty="0" sz="2000" spc="-90">
                <a:latin typeface="Arial MT"/>
                <a:cs typeface="Arial MT"/>
              </a:rPr>
              <a:t>Pasidomėk,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ar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pasirinktos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 spc="-130">
                <a:latin typeface="Arial MT"/>
                <a:cs typeface="Arial MT"/>
              </a:rPr>
              <a:t>studijų</a:t>
            </a:r>
            <a:r>
              <a:rPr dirty="0" sz="200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programos </a:t>
            </a:r>
            <a:r>
              <a:rPr dirty="0" sz="2000" spc="-54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netur</a:t>
            </a:r>
            <a:r>
              <a:rPr dirty="0" sz="2000">
                <a:latin typeface="Arial MT"/>
                <a:cs typeface="Arial MT"/>
              </a:rPr>
              <a:t>i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 spc="-200">
                <a:latin typeface="Arial MT"/>
                <a:cs typeface="Arial MT"/>
              </a:rPr>
              <a:t>stojamųjų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eg</a:t>
            </a:r>
            <a:r>
              <a:rPr dirty="0" sz="2000" spc="5">
                <a:latin typeface="Arial MT"/>
                <a:cs typeface="Arial MT"/>
              </a:rPr>
              <a:t>z</a:t>
            </a:r>
            <a:r>
              <a:rPr dirty="0" sz="2000" spc="-155">
                <a:latin typeface="Arial MT"/>
                <a:cs typeface="Arial MT"/>
              </a:rPr>
              <a:t>aminų.</a:t>
            </a:r>
            <a:endParaRPr sz="20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710"/>
              </a:spcBef>
              <a:buClr>
                <a:srgbClr val="00396C"/>
              </a:buClr>
              <a:buChar char="•"/>
              <a:tabLst>
                <a:tab pos="240665" algn="l"/>
                <a:tab pos="241300" algn="l"/>
              </a:tabLst>
            </a:pPr>
            <a:r>
              <a:rPr dirty="0" sz="2000">
                <a:latin typeface="Arial MT"/>
                <a:cs typeface="Arial MT"/>
              </a:rPr>
              <a:t>12-oje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 spc="-130">
                <a:latin typeface="Arial MT"/>
                <a:cs typeface="Arial MT"/>
              </a:rPr>
              <a:t>klasėje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pasirašyk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išankstinio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stojimo</a:t>
            </a:r>
            <a:endParaRPr sz="2000">
              <a:latin typeface="Arial MT"/>
              <a:cs typeface="Arial MT"/>
            </a:endParaRPr>
          </a:p>
          <a:p>
            <a:pPr marL="241300">
              <a:lnSpc>
                <a:spcPct val="100000"/>
              </a:lnSpc>
            </a:pPr>
            <a:r>
              <a:rPr dirty="0" sz="2000" spc="-195">
                <a:latin typeface="Arial MT"/>
                <a:cs typeface="Arial MT"/>
              </a:rPr>
              <a:t>sutartį.</a:t>
            </a:r>
            <a:endParaRPr sz="2000">
              <a:latin typeface="Arial MT"/>
              <a:cs typeface="Arial MT"/>
            </a:endParaRPr>
          </a:p>
          <a:p>
            <a:pPr marL="241300" marR="389255" indent="-228600">
              <a:lnSpc>
                <a:spcPct val="100000"/>
              </a:lnSpc>
              <a:spcBef>
                <a:spcPts val="695"/>
              </a:spcBef>
              <a:buClr>
                <a:srgbClr val="00396C"/>
              </a:buClr>
              <a:buChar char="•"/>
              <a:tabLst>
                <a:tab pos="240665" algn="l"/>
                <a:tab pos="241300" algn="l"/>
              </a:tabLst>
            </a:pPr>
            <a:r>
              <a:rPr dirty="0" sz="2000">
                <a:latin typeface="Arial MT"/>
                <a:cs typeface="Arial MT"/>
              </a:rPr>
              <a:t>Jei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tik </a:t>
            </a:r>
            <a:r>
              <a:rPr dirty="0" sz="2000" spc="-5">
                <a:latin typeface="Arial MT"/>
                <a:cs typeface="Arial MT"/>
              </a:rPr>
              <a:t>iškils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 spc="-114">
                <a:latin typeface="Arial MT"/>
                <a:cs typeface="Arial MT"/>
              </a:rPr>
              <a:t>klausimų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4D5155"/>
                </a:solidFill>
                <a:latin typeface="Arial MT"/>
                <a:cs typeface="Arial MT"/>
              </a:rPr>
              <a:t>–</a:t>
            </a:r>
            <a:r>
              <a:rPr dirty="0" sz="2000" spc="-5">
                <a:solidFill>
                  <a:srgbClr val="4D5155"/>
                </a:solidFill>
                <a:latin typeface="Arial MT"/>
                <a:cs typeface="Arial MT"/>
              </a:rPr>
              <a:t> </a:t>
            </a:r>
            <a:r>
              <a:rPr dirty="0" sz="2000" spc="-130">
                <a:latin typeface="Arial MT"/>
                <a:cs typeface="Arial MT"/>
              </a:rPr>
              <a:t>būtinai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kreipkis </a:t>
            </a:r>
            <a:r>
              <a:rPr dirty="0" sz="2000" spc="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k</a:t>
            </a:r>
            <a:r>
              <a:rPr dirty="0" sz="2000" spc="5">
                <a:latin typeface="Arial MT"/>
                <a:cs typeface="Arial MT"/>
              </a:rPr>
              <a:t>o</a:t>
            </a:r>
            <a:r>
              <a:rPr dirty="0" sz="2000">
                <a:latin typeface="Arial MT"/>
                <a:cs typeface="Arial MT"/>
              </a:rPr>
              <a:t>n</a:t>
            </a:r>
            <a:r>
              <a:rPr dirty="0" sz="2000" spc="5">
                <a:latin typeface="Arial MT"/>
                <a:cs typeface="Arial MT"/>
              </a:rPr>
              <a:t>s</a:t>
            </a:r>
            <a:r>
              <a:rPr dirty="0" sz="2000">
                <a:latin typeface="Arial MT"/>
                <a:cs typeface="Arial MT"/>
              </a:rPr>
              <a:t>ultacijai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 spc="-1555">
                <a:latin typeface="Arial MT"/>
                <a:cs typeface="Arial MT"/>
              </a:rPr>
              <a:t>į</a:t>
            </a:r>
            <a:r>
              <a:rPr dirty="0" sz="200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VILNIUS</a:t>
            </a:r>
            <a:r>
              <a:rPr dirty="0" sz="2000" spc="-5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TECH</a:t>
            </a:r>
            <a:r>
              <a:rPr dirty="0" sz="200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</a:t>
            </a:r>
            <a:r>
              <a:rPr dirty="0" sz="2000" spc="-10">
                <a:latin typeface="Arial MT"/>
                <a:cs typeface="Arial MT"/>
              </a:rPr>
              <a:t>t</a:t>
            </a:r>
            <a:r>
              <a:rPr dirty="0" sz="2000" spc="-170">
                <a:latin typeface="Arial MT"/>
                <a:cs typeface="Arial MT"/>
              </a:rPr>
              <a:t>ojan</a:t>
            </a:r>
            <a:r>
              <a:rPr dirty="0" sz="2000" spc="-340">
                <a:latin typeface="Arial MT"/>
                <a:cs typeface="Arial MT"/>
              </a:rPr>
              <a:t>č</a:t>
            </a:r>
            <a:r>
              <a:rPr dirty="0" sz="2000" spc="-370">
                <a:latin typeface="Arial MT"/>
                <a:cs typeface="Arial MT"/>
              </a:rPr>
              <a:t>iųjų  </a:t>
            </a:r>
            <a:r>
              <a:rPr dirty="0" sz="2000" spc="-114">
                <a:latin typeface="Arial MT"/>
                <a:cs typeface="Arial MT"/>
              </a:rPr>
              <a:t>priėmim</a:t>
            </a:r>
            <a:r>
              <a:rPr dirty="0" sz="2000" spc="-110">
                <a:latin typeface="Arial MT"/>
                <a:cs typeface="Arial MT"/>
              </a:rPr>
              <a:t>o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i</a:t>
            </a:r>
            <a:r>
              <a:rPr dirty="0" sz="2000">
                <a:latin typeface="Arial MT"/>
                <a:cs typeface="Arial MT"/>
              </a:rPr>
              <a:t>r</a:t>
            </a:r>
            <a:r>
              <a:rPr dirty="0" sz="200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in</a:t>
            </a:r>
            <a:r>
              <a:rPr dirty="0" sz="2000" spc="-15">
                <a:latin typeface="Arial MT"/>
                <a:cs typeface="Arial MT"/>
              </a:rPr>
              <a:t>f</a:t>
            </a:r>
            <a:r>
              <a:rPr dirty="0" sz="2000" spc="-5">
                <a:latin typeface="Arial MT"/>
                <a:cs typeface="Arial MT"/>
              </a:rPr>
              <a:t>ormav</a:t>
            </a:r>
            <a:r>
              <a:rPr dirty="0" sz="2000" spc="-10">
                <a:latin typeface="Arial MT"/>
                <a:cs typeface="Arial MT"/>
              </a:rPr>
              <a:t>i</a:t>
            </a:r>
            <a:r>
              <a:rPr dirty="0" sz="2000">
                <a:latin typeface="Arial MT"/>
                <a:cs typeface="Arial MT"/>
              </a:rPr>
              <a:t>mo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 spc="-125">
                <a:latin typeface="Arial MT"/>
                <a:cs typeface="Arial MT"/>
              </a:rPr>
              <a:t>centrą.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5">
                <a:solidFill>
                  <a:srgbClr val="0A4DC6"/>
                </a:solidFill>
              </a:rPr>
              <a:t>KĄ </a:t>
            </a:r>
            <a:r>
              <a:rPr dirty="0" spc="-25">
                <a:solidFill>
                  <a:srgbClr val="0A4DC6"/>
                </a:solidFill>
              </a:rPr>
              <a:t>DARYTI </a:t>
            </a:r>
            <a:r>
              <a:rPr dirty="0" spc="-5">
                <a:solidFill>
                  <a:srgbClr val="0A4DC6"/>
                </a:solidFill>
              </a:rPr>
              <a:t>JAU DABAR, KAD </a:t>
            </a:r>
            <a:r>
              <a:rPr dirty="0" spc="-10">
                <a:solidFill>
                  <a:srgbClr val="0A4DC6"/>
                </a:solidFill>
              </a:rPr>
              <a:t>ĮSTOČIAU </a:t>
            </a:r>
            <a:r>
              <a:rPr dirty="0" spc="-990">
                <a:solidFill>
                  <a:srgbClr val="0A4DC6"/>
                </a:solidFill>
              </a:rPr>
              <a:t> </a:t>
            </a:r>
            <a:r>
              <a:rPr dirty="0">
                <a:solidFill>
                  <a:srgbClr val="0A4DC6"/>
                </a:solidFill>
              </a:rPr>
              <a:t>SĖKMINGAI?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68356" y="341375"/>
            <a:ext cx="1382268" cy="39471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20028" y="2057400"/>
            <a:ext cx="5871971" cy="3915156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DBE3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3629"/>
            <a:ext cx="12192000" cy="665073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2671" y="4722622"/>
            <a:ext cx="5741035" cy="136779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4400">
                <a:solidFill>
                  <a:srgbClr val="0A4DC6"/>
                </a:solidFill>
              </a:rPr>
              <a:t>KONKURSINIO</a:t>
            </a:r>
            <a:r>
              <a:rPr dirty="0" sz="4400" spc="-85">
                <a:solidFill>
                  <a:srgbClr val="0A4DC6"/>
                </a:solidFill>
              </a:rPr>
              <a:t> </a:t>
            </a:r>
            <a:r>
              <a:rPr dirty="0" sz="4400">
                <a:solidFill>
                  <a:srgbClr val="0A4DC6"/>
                </a:solidFill>
              </a:rPr>
              <a:t>BALO </a:t>
            </a:r>
            <a:r>
              <a:rPr dirty="0" sz="4400" spc="-1205">
                <a:solidFill>
                  <a:srgbClr val="0A4DC6"/>
                </a:solidFill>
              </a:rPr>
              <a:t> </a:t>
            </a:r>
            <a:r>
              <a:rPr dirty="0" sz="4400">
                <a:solidFill>
                  <a:srgbClr val="0A4DC6"/>
                </a:solidFill>
              </a:rPr>
              <a:t>SANDARA</a:t>
            </a:r>
            <a:endParaRPr sz="440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6344" y="550163"/>
            <a:ext cx="2122932" cy="605027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DBE3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44411" y="1552955"/>
            <a:ext cx="5847588" cy="389839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39318" y="235661"/>
            <a:ext cx="887222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A4DC6"/>
                </a:solidFill>
              </a:rPr>
              <a:t>KONKURSINIO</a:t>
            </a:r>
            <a:r>
              <a:rPr dirty="0" spc="-30">
                <a:solidFill>
                  <a:srgbClr val="0A4DC6"/>
                </a:solidFill>
              </a:rPr>
              <a:t> </a:t>
            </a:r>
            <a:r>
              <a:rPr dirty="0">
                <a:solidFill>
                  <a:srgbClr val="0A4DC6"/>
                </a:solidFill>
              </a:rPr>
              <a:t>BALO</a:t>
            </a:r>
            <a:r>
              <a:rPr dirty="0" spc="-25">
                <a:solidFill>
                  <a:srgbClr val="0A4DC6"/>
                </a:solidFill>
              </a:rPr>
              <a:t> </a:t>
            </a:r>
            <a:r>
              <a:rPr dirty="0">
                <a:solidFill>
                  <a:srgbClr val="0A4DC6"/>
                </a:solidFill>
              </a:rPr>
              <a:t>SANDARA</a:t>
            </a:r>
            <a:r>
              <a:rPr dirty="0" spc="-175">
                <a:solidFill>
                  <a:srgbClr val="0A4DC6"/>
                </a:solidFill>
              </a:rPr>
              <a:t> </a:t>
            </a:r>
            <a:r>
              <a:rPr dirty="0">
                <a:solidFill>
                  <a:srgbClr val="0A4DC6"/>
                </a:solidFill>
              </a:rPr>
              <a:t>2023</a:t>
            </a:r>
            <a:r>
              <a:rPr dirty="0" spc="-30">
                <a:solidFill>
                  <a:srgbClr val="0A4DC6"/>
                </a:solidFill>
              </a:rPr>
              <a:t> </a:t>
            </a:r>
            <a:r>
              <a:rPr dirty="0">
                <a:solidFill>
                  <a:srgbClr val="0A4DC6"/>
                </a:solidFill>
              </a:rPr>
              <a:t>M.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318" y="1552702"/>
            <a:ext cx="4964430" cy="4399280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241300" marR="639445" indent="-228600">
              <a:lnSpc>
                <a:spcPts val="1939"/>
              </a:lnSpc>
              <a:spcBef>
                <a:spcPts val="34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dirty="0" sz="1800" b="1">
                <a:solidFill>
                  <a:srgbClr val="0A4DC6"/>
                </a:solidFill>
                <a:latin typeface="Arial"/>
                <a:cs typeface="Arial"/>
              </a:rPr>
              <a:t>pirmojo</a:t>
            </a:r>
            <a:r>
              <a:rPr dirty="0" sz="1800" spc="-15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0A4DC6"/>
                </a:solidFill>
                <a:latin typeface="Arial"/>
                <a:cs typeface="Arial"/>
              </a:rPr>
              <a:t>dalyko</a:t>
            </a:r>
            <a:r>
              <a:rPr dirty="0" sz="1800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1800" spc="-5">
                <a:latin typeface="Arial MT"/>
                <a:cs typeface="Arial MT"/>
              </a:rPr>
              <a:t>brandos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arba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stojamojo </a:t>
            </a:r>
            <a:r>
              <a:rPr dirty="0" sz="1800" spc="-484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egzamino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130">
                <a:latin typeface="Arial MT"/>
                <a:cs typeface="Arial MT"/>
              </a:rPr>
              <a:t>įvertinimas</a:t>
            </a:r>
            <a:endParaRPr sz="1800">
              <a:latin typeface="Arial MT"/>
              <a:cs typeface="Arial MT"/>
            </a:endParaRPr>
          </a:p>
          <a:p>
            <a:pPr marL="241300" marR="55244" indent="-228600">
              <a:lnSpc>
                <a:spcPts val="1939"/>
              </a:lnSpc>
              <a:spcBef>
                <a:spcPts val="100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dirty="0" sz="1800" b="1">
                <a:solidFill>
                  <a:srgbClr val="0A4DC6"/>
                </a:solidFill>
                <a:latin typeface="Arial"/>
                <a:cs typeface="Arial"/>
              </a:rPr>
              <a:t>antrojo</a:t>
            </a:r>
            <a:r>
              <a:rPr dirty="0" sz="1800" spc="-20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0A4DC6"/>
                </a:solidFill>
                <a:latin typeface="Arial"/>
                <a:cs typeface="Arial"/>
              </a:rPr>
              <a:t>dalyko</a:t>
            </a:r>
            <a:r>
              <a:rPr dirty="0" sz="1800" spc="10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1800" spc="-10">
                <a:latin typeface="Arial MT"/>
                <a:cs typeface="Arial MT"/>
              </a:rPr>
              <a:t>brandos</a:t>
            </a:r>
            <a:r>
              <a:rPr dirty="0" sz="1800" spc="-5">
                <a:latin typeface="Arial MT"/>
                <a:cs typeface="Arial MT"/>
              </a:rPr>
              <a:t> egzamino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130">
                <a:latin typeface="Arial MT"/>
                <a:cs typeface="Arial MT"/>
              </a:rPr>
              <a:t>įvertinimas </a:t>
            </a:r>
            <a:r>
              <a:rPr dirty="0" sz="1800" spc="-484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arba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metinis </a:t>
            </a:r>
            <a:r>
              <a:rPr dirty="0" sz="1800" spc="-140">
                <a:latin typeface="Arial MT"/>
                <a:cs typeface="Arial MT"/>
              </a:rPr>
              <a:t>pažymys</a:t>
            </a:r>
            <a:r>
              <a:rPr dirty="0" sz="1800" spc="5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(A</a:t>
            </a:r>
            <a:r>
              <a:rPr dirty="0" sz="1800" spc="-10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lygis)</a:t>
            </a:r>
            <a:endParaRPr sz="1800">
              <a:latin typeface="Arial MT"/>
              <a:cs typeface="Arial MT"/>
            </a:endParaRPr>
          </a:p>
          <a:p>
            <a:pPr marL="241300" marR="5080" indent="-228600">
              <a:lnSpc>
                <a:spcPts val="1939"/>
              </a:lnSpc>
              <a:spcBef>
                <a:spcPts val="1019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dirty="0" sz="1800" spc="-5" b="1">
                <a:solidFill>
                  <a:srgbClr val="0A4DC6"/>
                </a:solidFill>
                <a:latin typeface="Arial"/>
                <a:cs typeface="Arial"/>
              </a:rPr>
              <a:t>trečiojo</a:t>
            </a:r>
            <a:r>
              <a:rPr dirty="0" sz="1800" spc="-10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0A4DC6"/>
                </a:solidFill>
                <a:latin typeface="Arial"/>
                <a:cs typeface="Arial"/>
              </a:rPr>
              <a:t>dalyko</a:t>
            </a:r>
            <a:r>
              <a:rPr dirty="0" sz="1800" spc="10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1800" spc="-10">
                <a:latin typeface="Arial MT"/>
                <a:cs typeface="Arial MT"/>
              </a:rPr>
              <a:t>brandos</a:t>
            </a:r>
            <a:r>
              <a:rPr dirty="0" sz="1800" spc="-5">
                <a:latin typeface="Arial MT"/>
                <a:cs typeface="Arial MT"/>
              </a:rPr>
              <a:t> egzamino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130">
                <a:latin typeface="Arial MT"/>
                <a:cs typeface="Arial MT"/>
              </a:rPr>
              <a:t>įvertinimas </a:t>
            </a:r>
            <a:r>
              <a:rPr dirty="0" sz="1800" spc="-484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arba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metinis </a:t>
            </a:r>
            <a:r>
              <a:rPr dirty="0" sz="1800" spc="-140">
                <a:latin typeface="Arial MT"/>
                <a:cs typeface="Arial MT"/>
              </a:rPr>
              <a:t>pažymys</a:t>
            </a:r>
            <a:r>
              <a:rPr dirty="0" sz="1800" spc="5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(A</a:t>
            </a:r>
            <a:r>
              <a:rPr dirty="0" sz="1800" spc="-10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lygis)</a:t>
            </a:r>
            <a:endParaRPr sz="1800">
              <a:latin typeface="Arial MT"/>
              <a:cs typeface="Arial MT"/>
            </a:endParaRPr>
          </a:p>
          <a:p>
            <a:pPr marL="241300" marR="842010" indent="-228600">
              <a:lnSpc>
                <a:spcPts val="1939"/>
              </a:lnSpc>
              <a:spcBef>
                <a:spcPts val="100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dirty="0" sz="1800" spc="-10" b="1">
                <a:solidFill>
                  <a:srgbClr val="0A4DC6"/>
                </a:solidFill>
                <a:latin typeface="Arial"/>
                <a:cs typeface="Arial"/>
              </a:rPr>
              <a:t>lietuvių</a:t>
            </a:r>
            <a:r>
              <a:rPr dirty="0" sz="1800" spc="30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0A4DC6"/>
                </a:solidFill>
                <a:latin typeface="Arial"/>
                <a:cs typeface="Arial"/>
              </a:rPr>
              <a:t>kalbos</a:t>
            </a:r>
            <a:r>
              <a:rPr dirty="0" sz="1800" spc="-10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A4DC6"/>
                </a:solidFill>
                <a:latin typeface="Arial"/>
                <a:cs typeface="Arial"/>
              </a:rPr>
              <a:t>ir</a:t>
            </a:r>
            <a:r>
              <a:rPr dirty="0" sz="1800" spc="5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0A4DC6"/>
                </a:solidFill>
                <a:latin typeface="Arial"/>
                <a:cs typeface="Arial"/>
              </a:rPr>
              <a:t>literatūros</a:t>
            </a:r>
            <a:r>
              <a:rPr dirty="0" sz="1800" spc="10" b="1">
                <a:solidFill>
                  <a:srgbClr val="0A4DC6"/>
                </a:solidFill>
                <a:latin typeface="Arial"/>
                <a:cs typeface="Arial"/>
              </a:rPr>
              <a:t> </a:t>
            </a:r>
            <a:r>
              <a:rPr dirty="0" sz="1800" spc="-5">
                <a:latin typeface="Arial MT"/>
                <a:cs typeface="Arial MT"/>
              </a:rPr>
              <a:t>brandos </a:t>
            </a:r>
            <a:r>
              <a:rPr dirty="0" sz="1800" spc="-484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egzamino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130">
                <a:latin typeface="Arial MT"/>
                <a:cs typeface="Arial MT"/>
              </a:rPr>
              <a:t>įvertinimas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000">
              <a:latin typeface="Arial MT"/>
              <a:cs typeface="Arial MT"/>
            </a:endParaRPr>
          </a:p>
          <a:p>
            <a:pPr marL="12700" marR="109220">
              <a:lnSpc>
                <a:spcPts val="1939"/>
              </a:lnSpc>
              <a:spcBef>
                <a:spcPts val="1655"/>
              </a:spcBef>
            </a:pPr>
            <a:r>
              <a:rPr dirty="0" sz="1800">
                <a:latin typeface="Arial MT"/>
                <a:cs typeface="Arial MT"/>
              </a:rPr>
              <a:t>I – </a:t>
            </a:r>
            <a:r>
              <a:rPr dirty="0" sz="1800" spc="-5">
                <a:latin typeface="Arial MT"/>
                <a:cs typeface="Arial MT"/>
              </a:rPr>
              <a:t>0,4; </a:t>
            </a:r>
            <a:r>
              <a:rPr dirty="0" sz="1800">
                <a:latin typeface="Arial MT"/>
                <a:cs typeface="Arial MT"/>
              </a:rPr>
              <a:t>II </a:t>
            </a:r>
            <a:r>
              <a:rPr dirty="0" sz="1800" spc="-5">
                <a:latin typeface="Arial MT"/>
                <a:cs typeface="Arial MT"/>
              </a:rPr>
              <a:t>ir </a:t>
            </a:r>
            <a:r>
              <a:rPr dirty="0" sz="1800">
                <a:latin typeface="Arial MT"/>
                <a:cs typeface="Arial MT"/>
              </a:rPr>
              <a:t>III – </a:t>
            </a:r>
            <a:r>
              <a:rPr dirty="0" sz="1800" spc="-5">
                <a:latin typeface="Arial MT"/>
                <a:cs typeface="Arial MT"/>
              </a:rPr>
              <a:t>0,2; </a:t>
            </a:r>
            <a:r>
              <a:rPr dirty="0" sz="1800">
                <a:latin typeface="Arial MT"/>
                <a:cs typeface="Arial MT"/>
              </a:rPr>
              <a:t>IV – 0,2 matematikos, 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informatikos,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80">
                <a:latin typeface="Arial MT"/>
                <a:cs typeface="Arial MT"/>
              </a:rPr>
              <a:t>inžinerijos,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70">
                <a:latin typeface="Arial MT"/>
                <a:cs typeface="Arial MT"/>
              </a:rPr>
              <a:t>technologijų,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socialiniai </a:t>
            </a:r>
            <a:r>
              <a:rPr dirty="0" sz="1800" spc="-484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mokslai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bei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verslas ir viešoji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vadyba.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405"/>
              </a:spcBef>
            </a:pPr>
            <a:r>
              <a:rPr dirty="0" sz="1800">
                <a:latin typeface="Arial MT"/>
                <a:cs typeface="Arial MT"/>
              </a:rPr>
              <a:t>I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–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0,5; </a:t>
            </a:r>
            <a:r>
              <a:rPr dirty="0" sz="1800">
                <a:latin typeface="Arial MT"/>
                <a:cs typeface="Arial MT"/>
              </a:rPr>
              <a:t>II –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0,2;</a:t>
            </a:r>
            <a:r>
              <a:rPr dirty="0" sz="1800">
                <a:latin typeface="Arial MT"/>
                <a:cs typeface="Arial MT"/>
              </a:rPr>
              <a:t> III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–</a:t>
            </a:r>
            <a:r>
              <a:rPr dirty="0" sz="1800" spc="-5">
                <a:latin typeface="Arial MT"/>
                <a:cs typeface="Arial MT"/>
              </a:rPr>
              <a:t> 0,1;</a:t>
            </a:r>
            <a:r>
              <a:rPr dirty="0" sz="1800">
                <a:latin typeface="Arial MT"/>
                <a:cs typeface="Arial MT"/>
              </a:rPr>
              <a:t> IV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–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0,2</a:t>
            </a:r>
            <a:r>
              <a:rPr dirty="0" sz="1800" spc="-5">
                <a:latin typeface="Arial MT"/>
                <a:cs typeface="Arial MT"/>
              </a:rPr>
              <a:t> menai.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68356" y="341375"/>
            <a:ext cx="1382268" cy="39471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E413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7042" y="345694"/>
            <a:ext cx="354584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/>
              <a:t>APLINKA</a:t>
            </a:r>
            <a:r>
              <a:rPr dirty="0" sz="2400" spc="-114"/>
              <a:t> </a:t>
            </a:r>
            <a:r>
              <a:rPr dirty="0" sz="2400"/>
              <a:t>IR</a:t>
            </a:r>
            <a:r>
              <a:rPr dirty="0" sz="2400" spc="-40"/>
              <a:t> </a:t>
            </a:r>
            <a:r>
              <a:rPr dirty="0" sz="2400" spc="-25"/>
              <a:t>TVARUMAS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517042" y="1484198"/>
            <a:ext cx="3903345" cy="1916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APLINKOS</a:t>
            </a:r>
            <a:r>
              <a:rPr dirty="0" sz="18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APSAUGOS</a:t>
            </a:r>
            <a:r>
              <a:rPr dirty="0" sz="1800" spc="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INŽINERIJA</a:t>
            </a:r>
            <a:endParaRPr sz="1800">
              <a:latin typeface="Arial"/>
              <a:cs typeface="Arial"/>
            </a:endParaRPr>
          </a:p>
          <a:p>
            <a:pPr marL="12700" marR="1291590">
              <a:lnSpc>
                <a:spcPct val="196100"/>
              </a:lnSpc>
              <a:spcBef>
                <a:spcPts val="5"/>
              </a:spcBef>
            </a:pPr>
            <a:r>
              <a:rPr dirty="0" sz="1800" spc="-70" b="1">
                <a:solidFill>
                  <a:srgbClr val="FFFFFF"/>
                </a:solidFill>
                <a:latin typeface="Arial"/>
                <a:cs typeface="Arial"/>
              </a:rPr>
              <a:t>PASTATŲ</a:t>
            </a:r>
            <a:r>
              <a:rPr dirty="0" sz="1800" spc="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ENERGETIKA </a:t>
            </a:r>
            <a:r>
              <a:rPr dirty="0" sz="1800" spc="-484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GAISRINĖ</a:t>
            </a:r>
            <a:r>
              <a:rPr dirty="0" sz="18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SAUGA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GEODEZIJA</a:t>
            </a:r>
            <a:r>
              <a:rPr dirty="0" sz="18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IR</a:t>
            </a: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5" b="1">
                <a:solidFill>
                  <a:srgbClr val="FFFFFF"/>
                </a:solidFill>
                <a:latin typeface="Arial"/>
                <a:cs typeface="Arial"/>
              </a:rPr>
              <a:t>GEOINFORMATIKA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682613" y="1530754"/>
          <a:ext cx="4988560" cy="23533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68140"/>
                <a:gridCol w="820419"/>
              </a:tblGrid>
              <a:tr h="274423">
                <a:tc>
                  <a:txBody>
                    <a:bodyPr/>
                    <a:lstStyle/>
                    <a:p>
                      <a:pPr marL="92075">
                        <a:lnSpc>
                          <a:spcPts val="1764"/>
                        </a:lnSpc>
                      </a:pP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Konkursinio</a:t>
                      </a:r>
                      <a:r>
                        <a:rPr dirty="0" sz="1600" spc="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balo</a:t>
                      </a:r>
                      <a:r>
                        <a:rPr dirty="0" sz="16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sandara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41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413C"/>
                    </a:solidFill>
                  </a:tcPr>
                </a:tc>
              </a:tr>
              <a:tr h="368357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1600" spc="-3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MATEMATIKA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58419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E413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0,40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E413C"/>
                    </a:solidFill>
                  </a:tcPr>
                </a:tc>
              </a:tr>
              <a:tr h="832104">
                <a:tc>
                  <a:txBody>
                    <a:bodyPr/>
                    <a:lstStyle/>
                    <a:p>
                      <a:pPr marL="92075" marR="67119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FIZIKA</a:t>
                      </a:r>
                      <a:r>
                        <a:rPr dirty="0" sz="1600" spc="-7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CHEMIJA</a:t>
                      </a:r>
                      <a:r>
                        <a:rPr dirty="0" sz="1600" spc="-9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INFORMACINĖS </a:t>
                      </a:r>
                      <a:r>
                        <a:rPr dirty="0" sz="1600" spc="-43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TECHNOLOGIJOS</a:t>
                      </a:r>
                      <a:r>
                        <a:rPr dirty="0" sz="1600" spc="4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BIOLOGIJA</a:t>
                      </a:r>
                      <a:r>
                        <a:rPr dirty="0" sz="1600" spc="-3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 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GEOGRAFIJA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180">
                    <a:solidFill>
                      <a:srgbClr val="EE413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180">
                    <a:solidFill>
                      <a:srgbClr val="EE413C"/>
                    </a:solidFill>
                  </a:tcPr>
                </a:tc>
              </a:tr>
              <a:tr h="579278">
                <a:tc>
                  <a:txBody>
                    <a:bodyPr/>
                    <a:lstStyle/>
                    <a:p>
                      <a:pPr marL="92075" marR="218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BET</a:t>
                      </a:r>
                      <a:r>
                        <a:rPr dirty="0" sz="1600" spc="-4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KURIS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DALYKAS,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NESUTAMPANTIS </a:t>
                      </a:r>
                      <a:r>
                        <a:rPr dirty="0" sz="1600" spc="-43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SU</a:t>
                      </a:r>
                      <a:r>
                        <a:rPr dirty="0" sz="1600" spc="-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KITAIS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KONKURSINIAIS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DALYKAIS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925">
                    <a:solidFill>
                      <a:srgbClr val="EE413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925">
                    <a:solidFill>
                      <a:srgbClr val="EE413C"/>
                    </a:solidFill>
                  </a:tcPr>
                </a:tc>
              </a:tr>
              <a:tr h="298580">
                <a:tc>
                  <a:txBody>
                    <a:bodyPr/>
                    <a:lstStyle/>
                    <a:p>
                      <a:pPr marL="92075">
                        <a:lnSpc>
                          <a:spcPts val="1839"/>
                        </a:lnSpc>
                        <a:spcBef>
                          <a:spcPts val="409"/>
                        </a:spcBef>
                      </a:pPr>
                      <a:r>
                        <a:rPr dirty="0" sz="1600" spc="-6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LIETUVIŲ</a:t>
                      </a:r>
                      <a:r>
                        <a:rPr dirty="0" sz="1600" spc="-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KALBA</a:t>
                      </a:r>
                      <a:r>
                        <a:rPr dirty="0" sz="1600" spc="-1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IR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6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LITERATŪRA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52069">
                    <a:solidFill>
                      <a:srgbClr val="EE413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290">
                    <a:solidFill>
                      <a:srgbClr val="EE413C"/>
                    </a:solidFill>
                  </a:tcPr>
                </a:tc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76004" y="5879591"/>
            <a:ext cx="2318004" cy="659891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8571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5291" y="339674"/>
            <a:ext cx="435102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/>
              <a:t>ARCHITEKTŪRA</a:t>
            </a:r>
            <a:r>
              <a:rPr dirty="0" sz="2400" spc="-80"/>
              <a:t> </a:t>
            </a:r>
            <a:r>
              <a:rPr dirty="0" sz="2400"/>
              <a:t>IR</a:t>
            </a:r>
            <a:r>
              <a:rPr dirty="0" sz="2400" spc="-35"/>
              <a:t> </a:t>
            </a:r>
            <a:r>
              <a:rPr dirty="0" sz="2400" spc="-5"/>
              <a:t>DIZAINAS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6650481" y="1540255"/>
            <a:ext cx="35350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PRAMONĖS</a:t>
            </a:r>
            <a:r>
              <a:rPr dirty="0" sz="1800" spc="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GAMINIŲ</a:t>
            </a:r>
            <a:r>
              <a:rPr dirty="0" sz="1800" spc="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5" b="1">
                <a:solidFill>
                  <a:srgbClr val="FFFFFF"/>
                </a:solidFill>
                <a:latin typeface="Arial"/>
                <a:cs typeface="Arial"/>
              </a:rPr>
              <a:t>DIZAINAS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5291" y="1540255"/>
            <a:ext cx="3900170" cy="766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ARCHITEKTŪRA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10"/>
              </a:spcBef>
            </a:pP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KRAŠTOVAIZDŽIO</a:t>
            </a:r>
            <a:r>
              <a:rPr dirty="0" sz="18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ARCHITEKTŪRA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570853" y="3390012"/>
          <a:ext cx="4988560" cy="23533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68140"/>
                <a:gridCol w="820419"/>
              </a:tblGrid>
              <a:tr h="274572">
                <a:tc>
                  <a:txBody>
                    <a:bodyPr/>
                    <a:lstStyle/>
                    <a:p>
                      <a:pPr marL="92075">
                        <a:lnSpc>
                          <a:spcPts val="1764"/>
                        </a:lnSpc>
                      </a:pP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Konkursinio</a:t>
                      </a:r>
                      <a:r>
                        <a:rPr dirty="0" sz="1600" spc="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balo</a:t>
                      </a:r>
                      <a:r>
                        <a:rPr dirty="0" sz="160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sandara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571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571B4"/>
                    </a:solidFill>
                  </a:tcPr>
                </a:tc>
              </a:tr>
              <a:tr h="368833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sz="1600" spc="-3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MATEMATIKA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8571B4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911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0,40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8571B4"/>
                    </a:solidFill>
                  </a:tcPr>
                </a:tc>
              </a:tr>
              <a:tr h="831913">
                <a:tc>
                  <a:txBody>
                    <a:bodyPr/>
                    <a:lstStyle/>
                    <a:p>
                      <a:pPr marL="92075" marR="67183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FIZIKA</a:t>
                      </a:r>
                      <a:r>
                        <a:rPr dirty="0" sz="1600" spc="-7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CHEMIJA</a:t>
                      </a:r>
                      <a:r>
                        <a:rPr dirty="0" sz="1600" spc="-9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INFORMACINĖS </a:t>
                      </a:r>
                      <a:r>
                        <a:rPr dirty="0" sz="1600" spc="-43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TECHNOLOGIJOS</a:t>
                      </a:r>
                      <a:r>
                        <a:rPr dirty="0" sz="1600" spc="4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BIOLOGIJA</a:t>
                      </a:r>
                      <a:r>
                        <a:rPr dirty="0" sz="1600" spc="-4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 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GEOGRAFIJA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180">
                    <a:solidFill>
                      <a:srgbClr val="8571B4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9113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180">
                    <a:solidFill>
                      <a:srgbClr val="8571B4"/>
                    </a:solidFill>
                  </a:tcPr>
                </a:tc>
              </a:tr>
              <a:tr h="579317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BET</a:t>
                      </a:r>
                      <a:r>
                        <a:rPr dirty="0" sz="1600" spc="-4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KURIS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DALYKAS,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NESUTAMPANTIS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SU</a:t>
                      </a:r>
                      <a:r>
                        <a:rPr dirty="0" sz="1600" spc="-1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KITAIS</a:t>
                      </a:r>
                      <a:r>
                        <a:rPr dirty="0" sz="1600" spc="-1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KONKURSINIAIS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DALYKAIS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290">
                    <a:solidFill>
                      <a:srgbClr val="8571B4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9113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290">
                    <a:solidFill>
                      <a:srgbClr val="8571B4"/>
                    </a:solidFill>
                  </a:tcPr>
                </a:tc>
              </a:tr>
              <a:tr h="298673">
                <a:tc>
                  <a:txBody>
                    <a:bodyPr/>
                    <a:lstStyle/>
                    <a:p>
                      <a:pPr marL="92075">
                        <a:lnSpc>
                          <a:spcPts val="1839"/>
                        </a:lnSpc>
                        <a:spcBef>
                          <a:spcPts val="409"/>
                        </a:spcBef>
                      </a:pPr>
                      <a:r>
                        <a:rPr dirty="0" sz="1600" spc="-6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LIETUVIŲ</a:t>
                      </a:r>
                      <a:r>
                        <a:rPr dirty="0" sz="1600" spc="-1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KALBA</a:t>
                      </a:r>
                      <a:r>
                        <a:rPr dirty="0" sz="1600" spc="-1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IR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6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LITERATŪRA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52069">
                    <a:solidFill>
                      <a:srgbClr val="8571B4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9113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925">
                    <a:solidFill>
                      <a:srgbClr val="8571B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606488" y="3386605"/>
          <a:ext cx="4672330" cy="23533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46475"/>
                <a:gridCol w="1125220"/>
              </a:tblGrid>
              <a:tr h="274042">
                <a:tc>
                  <a:txBody>
                    <a:bodyPr/>
                    <a:lstStyle/>
                    <a:p>
                      <a:pPr marL="91440">
                        <a:lnSpc>
                          <a:spcPts val="1764"/>
                        </a:lnSpc>
                      </a:pP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Konkursinio</a:t>
                      </a:r>
                      <a:r>
                        <a:rPr dirty="0" sz="1600" spc="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balo</a:t>
                      </a:r>
                      <a:r>
                        <a:rPr dirty="0" sz="16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sandara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571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571B4"/>
                    </a:solidFill>
                  </a:tcPr>
                </a:tc>
              </a:tr>
              <a:tr h="36880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sz="160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STOJAMASIS</a:t>
                      </a:r>
                      <a:r>
                        <a:rPr dirty="0" sz="1600" spc="3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EGZAMINAS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8571B4"/>
                    </a:solidFill>
                  </a:tcPr>
                </a:tc>
                <a:tc>
                  <a:txBody>
                    <a:bodyPr/>
                    <a:lstStyle/>
                    <a:p>
                      <a:pPr marL="2749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0,50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8571B4"/>
                    </a:solidFill>
                  </a:tcPr>
                </a:tc>
              </a:tr>
              <a:tr h="587966">
                <a:tc>
                  <a:txBody>
                    <a:bodyPr/>
                    <a:lstStyle/>
                    <a:p>
                      <a:pPr marL="91440" marR="44450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M</a:t>
                      </a:r>
                      <a:r>
                        <a:rPr dirty="0" sz="1600" spc="-114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TEM</a:t>
                      </a:r>
                      <a:r>
                        <a:rPr dirty="0" sz="1600" spc="-114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TIKA</a:t>
                      </a:r>
                      <a:r>
                        <a:rPr dirty="0" sz="1600" spc="-8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INF</a:t>
                      </a:r>
                      <a:r>
                        <a:rPr dirty="0" sz="1600" spc="-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O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RM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CINĖS  </a:t>
                      </a:r>
                      <a:r>
                        <a:rPr dirty="0" sz="1600" spc="-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TECHNOLOGIJOS</a:t>
                      </a:r>
                      <a:r>
                        <a:rPr dirty="0" sz="1600" spc="4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FIZIKA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815">
                    <a:solidFill>
                      <a:srgbClr val="8571B4"/>
                    </a:solidFill>
                  </a:tcPr>
                </a:tc>
                <a:tc>
                  <a:txBody>
                    <a:bodyPr/>
                    <a:lstStyle/>
                    <a:p>
                      <a:pPr marL="27495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815">
                    <a:solidFill>
                      <a:srgbClr val="8571B4"/>
                    </a:solidFill>
                  </a:tcPr>
                </a:tc>
              </a:tr>
              <a:tr h="823377">
                <a:tc>
                  <a:txBody>
                    <a:bodyPr/>
                    <a:lstStyle/>
                    <a:p>
                      <a:pPr marL="91440" marR="73279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BET KURIS </a:t>
                      </a:r>
                      <a:r>
                        <a:rPr dirty="0" sz="1600" spc="-2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DALYKAS, </a:t>
                      </a:r>
                      <a:r>
                        <a:rPr dirty="0" sz="1600" spc="-1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NESUTAMPANTIS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SU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KITAIS </a:t>
                      </a:r>
                      <a:r>
                        <a:rPr dirty="0" sz="1600" spc="-43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KONKURSINIAIS</a:t>
                      </a:r>
                      <a:r>
                        <a:rPr dirty="0" sz="1600" spc="-3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DALYKAIS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925">
                    <a:solidFill>
                      <a:srgbClr val="8571B4"/>
                    </a:solidFill>
                  </a:tcPr>
                </a:tc>
                <a:tc>
                  <a:txBody>
                    <a:bodyPr/>
                    <a:lstStyle/>
                    <a:p>
                      <a:pPr marL="27495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0,10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925">
                    <a:solidFill>
                      <a:srgbClr val="8571B4"/>
                    </a:solidFill>
                  </a:tcPr>
                </a:tc>
              </a:tr>
              <a:tr h="298630">
                <a:tc>
                  <a:txBody>
                    <a:bodyPr/>
                    <a:lstStyle/>
                    <a:p>
                      <a:pPr marL="91440">
                        <a:lnSpc>
                          <a:spcPts val="1839"/>
                        </a:lnSpc>
                        <a:spcBef>
                          <a:spcPts val="409"/>
                        </a:spcBef>
                      </a:pPr>
                      <a:r>
                        <a:rPr dirty="0" sz="1600" spc="-6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LIETUVIŲ</a:t>
                      </a:r>
                      <a:r>
                        <a:rPr dirty="0" sz="1600" spc="-2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KALBA</a:t>
                      </a:r>
                      <a:r>
                        <a:rPr dirty="0" sz="1600" spc="-10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IR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6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LITERATŪRA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52069">
                    <a:solidFill>
                      <a:srgbClr val="8571B4"/>
                    </a:solidFill>
                  </a:tcPr>
                </a:tc>
                <a:tc>
                  <a:txBody>
                    <a:bodyPr/>
                    <a:lstStyle/>
                    <a:p>
                      <a:pPr marL="27495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290">
                    <a:solidFill>
                      <a:srgbClr val="8571B4"/>
                    </a:solidFill>
                  </a:tcPr>
                </a:tc>
              </a:tr>
            </a:tbl>
          </a:graphicData>
        </a:graphic>
      </p:graphicFrame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22307" y="257556"/>
            <a:ext cx="2318004" cy="659892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BCCC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5843" y="530478"/>
            <a:ext cx="3665854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>
                <a:solidFill>
                  <a:srgbClr val="000000"/>
                </a:solidFill>
              </a:rPr>
              <a:t>AVIACIJA</a:t>
            </a:r>
            <a:r>
              <a:rPr dirty="0" sz="2400" spc="-100">
                <a:solidFill>
                  <a:srgbClr val="000000"/>
                </a:solidFill>
              </a:rPr>
              <a:t> </a:t>
            </a:r>
            <a:r>
              <a:rPr dirty="0" sz="2400" spc="-5">
                <a:solidFill>
                  <a:srgbClr val="000000"/>
                </a:solidFill>
              </a:rPr>
              <a:t>IR</a:t>
            </a:r>
            <a:r>
              <a:rPr dirty="0" sz="2400" spc="-30">
                <a:solidFill>
                  <a:srgbClr val="000000"/>
                </a:solidFill>
              </a:rPr>
              <a:t> </a:t>
            </a:r>
            <a:r>
              <a:rPr dirty="0" sz="2400" spc="-5">
                <a:solidFill>
                  <a:srgbClr val="000000"/>
                </a:solidFill>
              </a:rPr>
              <a:t>KOSMOSAS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602691" y="1754504"/>
            <a:ext cx="4198620" cy="2913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>
                <a:latin typeface="Arial"/>
                <a:cs typeface="Arial"/>
              </a:rPr>
              <a:t>AVIACIJOS</a:t>
            </a:r>
            <a:r>
              <a:rPr dirty="0" sz="1800" spc="2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MECHANIKOS</a:t>
            </a:r>
            <a:r>
              <a:rPr dirty="0" sz="1800" spc="4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INŽINERIJA</a:t>
            </a:r>
            <a:endParaRPr sz="1800">
              <a:latin typeface="Arial"/>
              <a:cs typeface="Arial"/>
            </a:endParaRPr>
          </a:p>
          <a:p>
            <a:pPr marL="12700" marR="2669540">
              <a:lnSpc>
                <a:spcPct val="196100"/>
              </a:lnSpc>
            </a:pPr>
            <a:r>
              <a:rPr dirty="0" sz="1800" spc="-25" b="1">
                <a:latin typeface="Arial"/>
                <a:cs typeface="Arial"/>
              </a:rPr>
              <a:t>AVIONIKA 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60" b="1">
                <a:latin typeface="Arial"/>
                <a:cs typeface="Arial"/>
              </a:rPr>
              <a:t>A</a:t>
            </a:r>
            <a:r>
              <a:rPr dirty="0" sz="1800" b="1">
                <a:latin typeface="Arial"/>
                <a:cs typeface="Arial"/>
              </a:rPr>
              <a:t>U</a:t>
            </a:r>
            <a:r>
              <a:rPr dirty="0" sz="1800" spc="-40" b="1">
                <a:latin typeface="Arial"/>
                <a:cs typeface="Arial"/>
              </a:rPr>
              <a:t>T</a:t>
            </a:r>
            <a:r>
              <a:rPr dirty="0" sz="1800" b="1">
                <a:latin typeface="Arial"/>
                <a:cs typeface="Arial"/>
              </a:rPr>
              <a:t>O</a:t>
            </a:r>
            <a:r>
              <a:rPr dirty="0" sz="1800" spc="10" b="1">
                <a:latin typeface="Arial"/>
                <a:cs typeface="Arial"/>
              </a:rPr>
              <a:t>M</a:t>
            </a:r>
            <a:r>
              <a:rPr dirty="0" sz="1800" spc="-170" b="1">
                <a:latin typeface="Arial"/>
                <a:cs typeface="Arial"/>
              </a:rPr>
              <a:t>A</a:t>
            </a:r>
            <a:r>
              <a:rPr dirty="0" sz="1800" b="1">
                <a:latin typeface="Arial"/>
                <a:cs typeface="Arial"/>
              </a:rPr>
              <a:t>T</a:t>
            </a:r>
            <a:r>
              <a:rPr dirty="0" sz="1800" spc="5" b="1">
                <a:latin typeface="Arial"/>
                <a:cs typeface="Arial"/>
              </a:rPr>
              <a:t>I</a:t>
            </a:r>
            <a:r>
              <a:rPr dirty="0" sz="1800" b="1">
                <a:latin typeface="Arial"/>
                <a:cs typeface="Arial"/>
              </a:rPr>
              <a:t>K</a:t>
            </a:r>
            <a:r>
              <a:rPr dirty="0" sz="1800" spc="-5" b="1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10" b="1">
                <a:latin typeface="Arial"/>
                <a:cs typeface="Arial"/>
              </a:rPr>
              <a:t>ORLAIVIŲ</a:t>
            </a:r>
            <a:r>
              <a:rPr dirty="0" sz="1800" spc="15" b="1">
                <a:latin typeface="Arial"/>
                <a:cs typeface="Arial"/>
              </a:rPr>
              <a:t> </a:t>
            </a:r>
            <a:r>
              <a:rPr dirty="0" sz="1800" spc="-30" b="1">
                <a:latin typeface="Arial"/>
                <a:cs typeface="Arial"/>
              </a:rPr>
              <a:t>PILOTAVIMAS*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spc="-10" b="1">
                <a:latin typeface="Arial"/>
                <a:cs typeface="Arial"/>
              </a:rPr>
              <a:t>SKRYDŽIŲ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VALDYMAS*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b="1" i="1">
                <a:latin typeface="Arial"/>
                <a:cs typeface="Arial"/>
              </a:rPr>
              <a:t>*</a:t>
            </a:r>
            <a:r>
              <a:rPr dirty="0" sz="1400" spc="-10" b="1" i="1">
                <a:latin typeface="Arial"/>
                <a:cs typeface="Arial"/>
              </a:rPr>
              <a:t> </a:t>
            </a:r>
            <a:r>
              <a:rPr dirty="0" sz="1400" b="1" i="1">
                <a:latin typeface="Arial"/>
                <a:cs typeface="Arial"/>
              </a:rPr>
              <a:t>-</a:t>
            </a:r>
            <a:r>
              <a:rPr dirty="0" sz="1400" spc="-15" b="1" i="1">
                <a:latin typeface="Arial"/>
                <a:cs typeface="Arial"/>
              </a:rPr>
              <a:t> </a:t>
            </a:r>
            <a:r>
              <a:rPr dirty="0" sz="1400" spc="-5" b="1" i="1">
                <a:latin typeface="Arial"/>
                <a:cs typeface="Arial"/>
              </a:rPr>
              <a:t>LAIKOMI</a:t>
            </a:r>
            <a:r>
              <a:rPr dirty="0" sz="1400" spc="-20" b="1" i="1">
                <a:latin typeface="Arial"/>
                <a:cs typeface="Arial"/>
              </a:rPr>
              <a:t> </a:t>
            </a:r>
            <a:r>
              <a:rPr dirty="0" sz="1400" spc="-5" b="1" i="1">
                <a:latin typeface="Arial"/>
                <a:cs typeface="Arial"/>
              </a:rPr>
              <a:t>STOJAMIEJI</a:t>
            </a:r>
            <a:r>
              <a:rPr dirty="0" sz="1400" spc="-40" b="1" i="1">
                <a:latin typeface="Arial"/>
                <a:cs typeface="Arial"/>
              </a:rPr>
              <a:t> </a:t>
            </a:r>
            <a:r>
              <a:rPr dirty="0" sz="1400" spc="-25" b="1" i="1">
                <a:latin typeface="Arial"/>
                <a:cs typeface="Arial"/>
              </a:rPr>
              <a:t>TESTAI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831203" y="1736748"/>
          <a:ext cx="4988560" cy="23533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68140"/>
                <a:gridCol w="820419"/>
              </a:tblGrid>
              <a:tr h="274423">
                <a:tc>
                  <a:txBody>
                    <a:bodyPr/>
                    <a:lstStyle/>
                    <a:p>
                      <a:pPr marL="92075">
                        <a:lnSpc>
                          <a:spcPts val="1764"/>
                        </a:lnSpc>
                      </a:pPr>
                      <a:r>
                        <a:rPr dirty="0" sz="1600" spc="-5" b="1">
                          <a:latin typeface="Arial"/>
                          <a:cs typeface="Arial"/>
                        </a:rPr>
                        <a:t>Konkursinio</a:t>
                      </a:r>
                      <a:r>
                        <a:rPr dirty="0" sz="1600" spc="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latin typeface="Arial"/>
                          <a:cs typeface="Arial"/>
                        </a:rPr>
                        <a:t>balo</a:t>
                      </a:r>
                      <a:r>
                        <a:rPr dirty="0" sz="1600" spc="-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latin typeface="Arial"/>
                          <a:cs typeface="Arial"/>
                        </a:rPr>
                        <a:t>sandara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CCC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CCCD3"/>
                    </a:solidFill>
                  </a:tcPr>
                </a:tc>
              </a:tr>
              <a:tr h="368421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1600" spc="-35" b="1">
                          <a:latin typeface="Arial"/>
                          <a:cs typeface="Arial"/>
                        </a:rPr>
                        <a:t>MATEMATIKA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58419"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BCCCD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600" spc="-5" b="1">
                          <a:latin typeface="Arial"/>
                          <a:cs typeface="Arial"/>
                        </a:rPr>
                        <a:t>0,40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BCCCD3"/>
                    </a:solidFill>
                  </a:tcPr>
                </a:tc>
              </a:tr>
              <a:tr h="832071">
                <a:tc>
                  <a:txBody>
                    <a:bodyPr/>
                    <a:lstStyle/>
                    <a:p>
                      <a:pPr marL="92075" marR="67183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600" spc="-5">
                          <a:latin typeface="Arial MT"/>
                          <a:cs typeface="Arial MT"/>
                        </a:rPr>
                        <a:t>FIZIKA</a:t>
                      </a:r>
                      <a:r>
                        <a:rPr dirty="0" sz="1600" spc="-7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CHEMIJA</a:t>
                      </a:r>
                      <a:r>
                        <a:rPr dirty="0" sz="1600" spc="-9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5">
                          <a:latin typeface="Arial MT"/>
                          <a:cs typeface="Arial MT"/>
                        </a:rPr>
                        <a:t>INFORMACINĖS </a:t>
                      </a:r>
                      <a:r>
                        <a:rPr dirty="0" sz="1600" spc="-4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10">
                          <a:latin typeface="Arial MT"/>
                          <a:cs typeface="Arial MT"/>
                        </a:rPr>
                        <a:t>TECHNOLOGIJOS</a:t>
                      </a:r>
                      <a:r>
                        <a:rPr dirty="0" sz="1600" spc="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/BIOLOGIJA</a:t>
                      </a:r>
                      <a:r>
                        <a:rPr dirty="0" sz="16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/ </a:t>
                      </a:r>
                      <a:r>
                        <a:rPr dirty="0" sz="160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GEOGRAFIJA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815">
                    <a:solidFill>
                      <a:srgbClr val="BCCCD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600" spc="-5"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815">
                    <a:solidFill>
                      <a:srgbClr val="BCCCD3"/>
                    </a:solidFill>
                  </a:tcPr>
                </a:tc>
              </a:tr>
              <a:tr h="579246">
                <a:tc>
                  <a:txBody>
                    <a:bodyPr/>
                    <a:lstStyle/>
                    <a:p>
                      <a:pPr marL="92075" marR="218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5">
                          <a:latin typeface="Arial MT"/>
                          <a:cs typeface="Arial MT"/>
                        </a:rPr>
                        <a:t>BET</a:t>
                      </a:r>
                      <a:r>
                        <a:rPr dirty="0" sz="1600" spc="-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KURIS</a:t>
                      </a:r>
                      <a:r>
                        <a:rPr dirty="0" sz="160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latin typeface="Arial MT"/>
                          <a:cs typeface="Arial MT"/>
                        </a:rPr>
                        <a:t>DALYKAS,</a:t>
                      </a:r>
                      <a:r>
                        <a:rPr dirty="0" sz="1600" spc="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latin typeface="Arial MT"/>
                          <a:cs typeface="Arial MT"/>
                        </a:rPr>
                        <a:t>NESUTAMPANTIS </a:t>
                      </a:r>
                      <a:r>
                        <a:rPr dirty="0" sz="1600" spc="-4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SU</a:t>
                      </a:r>
                      <a:r>
                        <a:rPr dirty="0" sz="16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latin typeface="Arial MT"/>
                          <a:cs typeface="Arial MT"/>
                        </a:rPr>
                        <a:t>KITAIS</a:t>
                      </a:r>
                      <a:r>
                        <a:rPr dirty="0" sz="1600" spc="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KONKURSINIAIS</a:t>
                      </a:r>
                      <a:r>
                        <a:rPr dirty="0" sz="1600" spc="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latin typeface="Arial MT"/>
                          <a:cs typeface="Arial MT"/>
                        </a:rPr>
                        <a:t>DALYKAIS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925">
                    <a:solidFill>
                      <a:srgbClr val="BCCCD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5"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925">
                    <a:solidFill>
                      <a:srgbClr val="BCCCD3"/>
                    </a:solidFill>
                  </a:tcPr>
                </a:tc>
              </a:tr>
              <a:tr h="298580">
                <a:tc>
                  <a:txBody>
                    <a:bodyPr/>
                    <a:lstStyle/>
                    <a:p>
                      <a:pPr marL="92075">
                        <a:lnSpc>
                          <a:spcPts val="1839"/>
                        </a:lnSpc>
                        <a:spcBef>
                          <a:spcPts val="409"/>
                        </a:spcBef>
                      </a:pPr>
                      <a:r>
                        <a:rPr dirty="0" sz="1600" spc="-60">
                          <a:latin typeface="Arial MT"/>
                          <a:cs typeface="Arial MT"/>
                        </a:rPr>
                        <a:t>LIETUVIŲ</a:t>
                      </a:r>
                      <a:r>
                        <a:rPr dirty="0" sz="16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KALBA</a:t>
                      </a:r>
                      <a:r>
                        <a:rPr dirty="0" sz="1600" spc="-10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IR</a:t>
                      </a:r>
                      <a:r>
                        <a:rPr dirty="0" sz="160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65">
                          <a:latin typeface="Arial MT"/>
                          <a:cs typeface="Arial MT"/>
                        </a:rPr>
                        <a:t>LITERATŪRA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52069">
                    <a:solidFill>
                      <a:srgbClr val="BCCCD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5"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290">
                    <a:solidFill>
                      <a:srgbClr val="BCCCD3"/>
                    </a:solidFill>
                  </a:tcPr>
                </a:tc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68356" y="341375"/>
            <a:ext cx="1382268" cy="39471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7672" y="638632"/>
            <a:ext cx="718375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/>
              <a:t>BIOTECHNOLOGIJOS</a:t>
            </a:r>
            <a:r>
              <a:rPr dirty="0" sz="2400" spc="-40"/>
              <a:t> </a:t>
            </a:r>
            <a:r>
              <a:rPr dirty="0" sz="2400"/>
              <a:t>IR</a:t>
            </a:r>
            <a:r>
              <a:rPr dirty="0" sz="2400" spc="-20"/>
              <a:t> </a:t>
            </a:r>
            <a:r>
              <a:rPr dirty="0" sz="2400"/>
              <a:t>MEDICINOS</a:t>
            </a:r>
            <a:r>
              <a:rPr dirty="0" sz="2400" spc="-20"/>
              <a:t> </a:t>
            </a:r>
            <a:r>
              <a:rPr dirty="0" sz="2400" spc="-5"/>
              <a:t>INŽINERIJA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677672" y="1488694"/>
            <a:ext cx="17024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BIOINŽINERIJA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56297" y="1452117"/>
            <a:ext cx="18224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BIOMECH</a:t>
            </a:r>
            <a:r>
              <a:rPr dirty="0" sz="1800" spc="-65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NI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98766" y="2318916"/>
          <a:ext cx="4988560" cy="2108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6245"/>
                <a:gridCol w="741679"/>
              </a:tblGrid>
              <a:tr h="274296">
                <a:tc>
                  <a:txBody>
                    <a:bodyPr/>
                    <a:lstStyle/>
                    <a:p>
                      <a:pPr marL="91440">
                        <a:lnSpc>
                          <a:spcPts val="1764"/>
                        </a:lnSpc>
                      </a:pP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Konkursinio</a:t>
                      </a:r>
                      <a:r>
                        <a:rPr dirty="0" sz="1600" spc="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balo</a:t>
                      </a:r>
                      <a:r>
                        <a:rPr dirty="0" sz="16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sandara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A4D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A4DC6"/>
                    </a:solidFill>
                  </a:tcPr>
                </a:tc>
              </a:tr>
              <a:tr h="36854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1600" spc="-3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MATEMATIKA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58419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0A4DC6"/>
                    </a:solidFill>
                  </a:tcPr>
                </a:tc>
                <a:tc>
                  <a:txBody>
                    <a:bodyPr/>
                    <a:lstStyle/>
                    <a:p>
                      <a:pPr marL="14668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0,40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0A4DC6"/>
                    </a:solidFill>
                  </a:tcPr>
                </a:tc>
              </a:tr>
              <a:tr h="587966">
                <a:tc>
                  <a:txBody>
                    <a:bodyPr/>
                    <a:lstStyle/>
                    <a:p>
                      <a:pPr marL="91440" marR="13906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BIOLOGIJA / CHEMIJA / </a:t>
                      </a:r>
                      <a:r>
                        <a:rPr dirty="0" sz="1600" spc="-5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INFORMACINĖS </a:t>
                      </a:r>
                      <a:r>
                        <a:rPr dirty="0" sz="1600" spc="-5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TECHNOLOGIJOS</a:t>
                      </a:r>
                      <a:r>
                        <a:rPr dirty="0" sz="1600" spc="4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FIZIKA</a:t>
                      </a:r>
                      <a:r>
                        <a:rPr dirty="0" sz="1600" spc="-7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GEOGRAFIJA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815">
                    <a:solidFill>
                      <a:srgbClr val="0A4DC6"/>
                    </a:solidFill>
                  </a:tcPr>
                </a:tc>
                <a:tc>
                  <a:txBody>
                    <a:bodyPr/>
                    <a:lstStyle/>
                    <a:p>
                      <a:pPr marL="14668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815">
                    <a:solidFill>
                      <a:srgbClr val="0A4DC6"/>
                    </a:solidFill>
                  </a:tcPr>
                </a:tc>
              </a:tr>
              <a:tr h="57951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BET</a:t>
                      </a:r>
                      <a:r>
                        <a:rPr dirty="0" sz="1600" spc="-4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KURIS </a:t>
                      </a:r>
                      <a:r>
                        <a:rPr dirty="0" sz="1600" spc="-2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DALYKAS,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NESUTAMPANTIS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SU</a:t>
                      </a:r>
                      <a:r>
                        <a:rPr dirty="0" sz="1600" spc="-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KITAIS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KONKURSINIAIS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DALYKAIS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925">
                    <a:solidFill>
                      <a:srgbClr val="0A4DC6"/>
                    </a:solidFill>
                  </a:tcPr>
                </a:tc>
                <a:tc>
                  <a:txBody>
                    <a:bodyPr/>
                    <a:lstStyle/>
                    <a:p>
                      <a:pPr marL="14668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925">
                    <a:solidFill>
                      <a:srgbClr val="0A4DC6"/>
                    </a:solidFill>
                  </a:tcPr>
                </a:tc>
              </a:tr>
              <a:tr h="298515">
                <a:tc>
                  <a:txBody>
                    <a:bodyPr/>
                    <a:lstStyle/>
                    <a:p>
                      <a:pPr marL="91440">
                        <a:lnSpc>
                          <a:spcPts val="1839"/>
                        </a:lnSpc>
                        <a:spcBef>
                          <a:spcPts val="409"/>
                        </a:spcBef>
                      </a:pPr>
                      <a:r>
                        <a:rPr dirty="0" sz="1600" spc="-6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LIETUVIŲ</a:t>
                      </a:r>
                      <a:r>
                        <a:rPr dirty="0" sz="1600" spc="-1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KALBA</a:t>
                      </a:r>
                      <a:r>
                        <a:rPr dirty="0" sz="1600" spc="-1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IR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6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LITERATŪRA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52069">
                    <a:solidFill>
                      <a:srgbClr val="0A4DC6"/>
                    </a:solidFill>
                  </a:tcPr>
                </a:tc>
                <a:tc>
                  <a:txBody>
                    <a:bodyPr/>
                    <a:lstStyle/>
                    <a:p>
                      <a:pPr marL="14668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290">
                    <a:solidFill>
                      <a:srgbClr val="0A4DC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76415" y="2318916"/>
          <a:ext cx="4988560" cy="23533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60850"/>
                <a:gridCol w="727710"/>
              </a:tblGrid>
              <a:tr h="274296">
                <a:tc>
                  <a:txBody>
                    <a:bodyPr/>
                    <a:lstStyle/>
                    <a:p>
                      <a:pPr marL="92075">
                        <a:lnSpc>
                          <a:spcPts val="1764"/>
                        </a:lnSpc>
                      </a:pP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Konkursinio</a:t>
                      </a:r>
                      <a:r>
                        <a:rPr dirty="0" sz="1600" spc="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balo</a:t>
                      </a:r>
                      <a:r>
                        <a:rPr dirty="0" sz="16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sandara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A4D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A4DC6"/>
                    </a:solidFill>
                  </a:tcPr>
                </a:tc>
              </a:tr>
              <a:tr h="368548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1600" spc="-3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MATEMATIKA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58419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0A4DC6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0,40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0A4DC6"/>
                    </a:solidFill>
                  </a:tcPr>
                </a:tc>
              </a:tr>
              <a:tr h="832071">
                <a:tc>
                  <a:txBody>
                    <a:bodyPr/>
                    <a:lstStyle/>
                    <a:p>
                      <a:pPr marL="92075" marR="12573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FIZIKA / </a:t>
                      </a:r>
                      <a:r>
                        <a:rPr dirty="0" sz="1600" spc="-5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INFORMACINĖS </a:t>
                      </a:r>
                      <a:r>
                        <a:rPr dirty="0" sz="1600" spc="-5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TECHNOLOGIJOS</a:t>
                      </a:r>
                      <a:r>
                        <a:rPr dirty="0" sz="1600" spc="4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BIOLOGIJA</a:t>
                      </a:r>
                      <a:r>
                        <a:rPr dirty="0" sz="1600" spc="-4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CHEMIJA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-3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GEOGRAFIJA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815">
                    <a:solidFill>
                      <a:srgbClr val="0A4DC6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815">
                    <a:solidFill>
                      <a:srgbClr val="0A4DC6"/>
                    </a:solidFill>
                  </a:tcPr>
                </a:tc>
              </a:tr>
              <a:tr h="579246">
                <a:tc>
                  <a:txBody>
                    <a:bodyPr/>
                    <a:lstStyle/>
                    <a:p>
                      <a:pPr marL="92075" marR="31115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BET</a:t>
                      </a:r>
                      <a:r>
                        <a:rPr dirty="0" sz="1600" spc="-4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KURIS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DALYKAS,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NESUTAMPANTIS </a:t>
                      </a:r>
                      <a:r>
                        <a:rPr dirty="0" sz="1600" spc="-43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SU</a:t>
                      </a:r>
                      <a:r>
                        <a:rPr dirty="0" sz="1600" spc="-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KITAIS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KONKURSINIAIS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DALYKAIS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925">
                    <a:solidFill>
                      <a:srgbClr val="0A4DC6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925">
                    <a:solidFill>
                      <a:srgbClr val="0A4DC6"/>
                    </a:solidFill>
                  </a:tcPr>
                </a:tc>
              </a:tr>
              <a:tr h="298580">
                <a:tc>
                  <a:txBody>
                    <a:bodyPr/>
                    <a:lstStyle/>
                    <a:p>
                      <a:pPr marL="92075">
                        <a:lnSpc>
                          <a:spcPts val="1839"/>
                        </a:lnSpc>
                        <a:spcBef>
                          <a:spcPts val="409"/>
                        </a:spcBef>
                      </a:pPr>
                      <a:r>
                        <a:rPr dirty="0" sz="1600" spc="-6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LIETUVIŲ</a:t>
                      </a:r>
                      <a:r>
                        <a:rPr dirty="0" sz="1600" spc="-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KALBA</a:t>
                      </a:r>
                      <a:r>
                        <a:rPr dirty="0" sz="1600" spc="-1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IR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6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LITERATŪRA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52069">
                    <a:solidFill>
                      <a:srgbClr val="0A4DC6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290">
                    <a:solidFill>
                      <a:srgbClr val="0A4DC6"/>
                    </a:solidFill>
                  </a:tcPr>
                </a:tc>
              </a:tr>
            </a:tbl>
          </a:graphicData>
        </a:graphic>
      </p:graphicFrame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11156" y="5978652"/>
            <a:ext cx="1853183" cy="528828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E413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46861" y="561847"/>
            <a:ext cx="513397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/>
              <a:t>FINANSAI,</a:t>
            </a:r>
            <a:r>
              <a:rPr dirty="0" sz="2400" spc="5"/>
              <a:t> </a:t>
            </a:r>
            <a:r>
              <a:rPr dirty="0" sz="2400" spc="-5"/>
              <a:t>EKONOMIKA, </a:t>
            </a:r>
            <a:r>
              <a:rPr dirty="0" sz="2400" spc="-10"/>
              <a:t>VERSLAS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746861" y="1515617"/>
            <a:ext cx="3105150" cy="3074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EKONOMIKOS</a:t>
            </a:r>
            <a:r>
              <a:rPr dirty="0" sz="18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INŽINERIJA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FINANSŲ</a:t>
            </a:r>
            <a:r>
              <a:rPr dirty="0" sz="18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INŽINERIJA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ORGANIZACIJŲ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VALDYMAS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ts val="1939"/>
              </a:lnSpc>
              <a:spcBef>
                <a:spcPts val="1440"/>
              </a:spcBef>
            </a:pPr>
            <a:r>
              <a:rPr dirty="0" sz="1800" spc="-15" b="1">
                <a:solidFill>
                  <a:srgbClr val="FFFFFF"/>
                </a:solidFill>
                <a:latin typeface="Arial"/>
                <a:cs typeface="Arial"/>
              </a:rPr>
              <a:t>TRANSPORTO</a:t>
            </a:r>
            <a:r>
              <a:rPr dirty="0" sz="18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INŽINERINĖ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 EKONOMIKA</a:t>
            </a:r>
            <a:r>
              <a:rPr dirty="0" sz="1800" spc="3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IR</a:t>
            </a: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LOGISTIKA</a:t>
            </a:r>
            <a:endParaRPr sz="1800">
              <a:latin typeface="Arial"/>
              <a:cs typeface="Arial"/>
            </a:endParaRPr>
          </a:p>
          <a:p>
            <a:pPr marL="12700" marR="835025">
              <a:lnSpc>
                <a:spcPts val="4240"/>
              </a:lnSpc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VERSLO </a:t>
            </a:r>
            <a:r>
              <a:rPr dirty="0" sz="1800" spc="-35" b="1">
                <a:solidFill>
                  <a:srgbClr val="FFFFFF"/>
                </a:solidFill>
                <a:latin typeface="Arial"/>
                <a:cs typeface="Arial"/>
              </a:rPr>
              <a:t>VADYBA </a:t>
            </a:r>
            <a:r>
              <a:rPr dirty="0" sz="18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VERSLO</a:t>
            </a:r>
            <a:r>
              <a:rPr dirty="0" sz="18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LOGISTIKA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195440" y="1497480"/>
          <a:ext cx="4988560" cy="23533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68140"/>
                <a:gridCol w="820419"/>
              </a:tblGrid>
              <a:tr h="274550">
                <a:tc>
                  <a:txBody>
                    <a:bodyPr/>
                    <a:lstStyle/>
                    <a:p>
                      <a:pPr marL="92075">
                        <a:lnSpc>
                          <a:spcPts val="1764"/>
                        </a:lnSpc>
                      </a:pP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Konkursinio</a:t>
                      </a:r>
                      <a:r>
                        <a:rPr dirty="0" sz="1600" spc="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balo</a:t>
                      </a:r>
                      <a:r>
                        <a:rPr dirty="0" sz="16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sandara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41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413C"/>
                    </a:solidFill>
                  </a:tcPr>
                </a:tc>
              </a:tr>
              <a:tr h="368452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dirty="0" sz="1600" spc="-3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MATEMATIKA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59054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E413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6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0,40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40640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E413C"/>
                    </a:solidFill>
                  </a:tcPr>
                </a:tc>
              </a:tr>
              <a:tr h="832040">
                <a:tc>
                  <a:txBody>
                    <a:bodyPr/>
                    <a:lstStyle/>
                    <a:p>
                      <a:pPr marL="92075" marR="74676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1600" spc="-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ISTORIJA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 </a:t>
                      </a:r>
                      <a:r>
                        <a:rPr dirty="0" sz="1600" spc="-5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INFORMACINĖS </a:t>
                      </a:r>
                      <a:r>
                        <a:rPr dirty="0" sz="1600" spc="-5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TECHNOLOGIJOS</a:t>
                      </a:r>
                      <a:r>
                        <a:rPr dirty="0" sz="1600" spc="3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GEOGRAFIJA</a:t>
                      </a:r>
                      <a:r>
                        <a:rPr dirty="0" sz="1600" spc="-5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 </a:t>
                      </a:r>
                      <a:r>
                        <a:rPr dirty="0" sz="1600" spc="-43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8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UŽSIENIO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KALBA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180">
                    <a:solidFill>
                      <a:srgbClr val="EE413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180">
                    <a:solidFill>
                      <a:srgbClr val="EE413C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92075" marR="218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BET</a:t>
                      </a:r>
                      <a:r>
                        <a:rPr dirty="0" sz="1600" spc="-4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KURIS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DALYKAS,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NESUTAMPANTIS </a:t>
                      </a:r>
                      <a:r>
                        <a:rPr dirty="0" sz="1600" spc="-43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SU</a:t>
                      </a:r>
                      <a:r>
                        <a:rPr dirty="0" sz="1600" spc="-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KITAIS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KONKURSINIAIS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DALYKAIS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290">
                    <a:solidFill>
                      <a:srgbClr val="EE413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290">
                    <a:solidFill>
                      <a:srgbClr val="EE413C"/>
                    </a:solidFill>
                  </a:tcPr>
                </a:tc>
              </a:tr>
              <a:tr h="298896">
                <a:tc>
                  <a:txBody>
                    <a:bodyPr/>
                    <a:lstStyle/>
                    <a:p>
                      <a:pPr marL="92075">
                        <a:lnSpc>
                          <a:spcPts val="1839"/>
                        </a:lnSpc>
                        <a:spcBef>
                          <a:spcPts val="415"/>
                        </a:spcBef>
                      </a:pP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LIETUVI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Ų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B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dirty="0" sz="1600" spc="-9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IR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LIT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E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R</a:t>
                      </a:r>
                      <a:r>
                        <a:rPr dirty="0" sz="1600" spc="-114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TŪRA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52705">
                    <a:solidFill>
                      <a:srgbClr val="EE413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290">
                    <a:solidFill>
                      <a:srgbClr val="EE413C"/>
                    </a:solidFill>
                  </a:tcPr>
                </a:tc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48088" y="5925311"/>
            <a:ext cx="1961388" cy="559308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8571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45032" y="440182"/>
            <a:ext cx="3865879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/>
              <a:t>IŠMANIOJI</a:t>
            </a:r>
            <a:r>
              <a:rPr dirty="0" sz="2400" spc="-60"/>
              <a:t> </a:t>
            </a:r>
            <a:r>
              <a:rPr dirty="0" sz="2400" spc="-10"/>
              <a:t>ELEKTRONIKA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745032" y="1387602"/>
            <a:ext cx="4881245" cy="3235960"/>
          </a:xfrm>
          <a:prstGeom prst="rect">
            <a:avLst/>
          </a:prstGeom>
        </p:spPr>
        <p:txBody>
          <a:bodyPr wrap="square" lIns="0" tIns="139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AUTOMATIKA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DIRBTINIO INTELEKTO SISTEMOS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ELEKTRONIKOS</a:t>
            </a:r>
            <a:r>
              <a:rPr dirty="0" sz="18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INŽINERIJA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ELEKTROS</a:t>
            </a:r>
            <a:r>
              <a:rPr dirty="0" sz="18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ENERGETIKOS INŽINERIJA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INFORMACINĖS</a:t>
            </a:r>
            <a:r>
              <a:rPr dirty="0" sz="1800" spc="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IR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5" b="1">
                <a:solidFill>
                  <a:srgbClr val="FFFFFF"/>
                </a:solidFill>
                <a:latin typeface="Arial"/>
                <a:cs typeface="Arial"/>
              </a:rPr>
              <a:t>RYŠIŲ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 TECHNOLOGIJOS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INFORMACINIŲ</a:t>
            </a:r>
            <a:r>
              <a:rPr dirty="0" sz="18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SISTEMŲ</a:t>
            </a:r>
            <a:r>
              <a:rPr dirty="0" sz="18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INŽINERIJA</a:t>
            </a:r>
            <a:endParaRPr sz="1800">
              <a:latin typeface="Arial"/>
              <a:cs typeface="Arial"/>
            </a:endParaRPr>
          </a:p>
          <a:p>
            <a:pPr marL="12700" marR="1927225">
              <a:lnSpc>
                <a:spcPct val="146100"/>
              </a:lnSpc>
              <a:spcBef>
                <a:spcPts val="5"/>
              </a:spcBef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KOMPIUTERIŲ INŽINERIJA </a:t>
            </a:r>
            <a:r>
              <a:rPr dirty="0" sz="1800" spc="-4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RENGINIŲ</a:t>
            </a:r>
            <a:r>
              <a:rPr dirty="0" sz="18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INŽINERIJA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496939" y="1621918"/>
          <a:ext cx="4988560" cy="23533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68140"/>
                <a:gridCol w="820419"/>
              </a:tblGrid>
              <a:tr h="274826">
                <a:tc>
                  <a:txBody>
                    <a:bodyPr/>
                    <a:lstStyle/>
                    <a:p>
                      <a:pPr marL="92075">
                        <a:lnSpc>
                          <a:spcPts val="1764"/>
                        </a:lnSpc>
                      </a:pP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Konkursinio</a:t>
                      </a:r>
                      <a:r>
                        <a:rPr dirty="0" sz="1600" spc="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balo</a:t>
                      </a:r>
                      <a:r>
                        <a:rPr dirty="0" sz="160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sandara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571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571B4"/>
                    </a:solidFill>
                  </a:tcPr>
                </a:tc>
              </a:tr>
              <a:tr h="36851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1600" spc="-3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MATEMATIKA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58419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8571B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0,40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8571B4"/>
                    </a:solidFill>
                  </a:tcPr>
                </a:tc>
              </a:tr>
              <a:tr h="831976">
                <a:tc>
                  <a:txBody>
                    <a:bodyPr/>
                    <a:lstStyle/>
                    <a:p>
                      <a:pPr marL="92075" marR="61341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FIZIKA</a:t>
                      </a:r>
                      <a:r>
                        <a:rPr dirty="0" sz="1600" spc="-7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CHEMIJA</a:t>
                      </a:r>
                      <a:r>
                        <a:rPr dirty="0" sz="1600" spc="-9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3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INFORMACINĖS </a:t>
                      </a:r>
                      <a:r>
                        <a:rPr dirty="0" sz="1600" spc="-43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TECHNOLOGIJOS</a:t>
                      </a:r>
                      <a:r>
                        <a:rPr dirty="0" sz="1600" spc="4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BIOLOGIJA</a:t>
                      </a:r>
                      <a:r>
                        <a:rPr dirty="0" sz="1600" spc="-3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 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GEOGRAFIJA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815">
                    <a:solidFill>
                      <a:srgbClr val="8571B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815">
                    <a:solidFill>
                      <a:srgbClr val="8571B4"/>
                    </a:solidFill>
                  </a:tcPr>
                </a:tc>
              </a:tr>
              <a:tr h="579279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BET</a:t>
                      </a:r>
                      <a:r>
                        <a:rPr dirty="0" sz="1600" spc="-4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KURIS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DALYKAS,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NESUTAMPANTIS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SU</a:t>
                      </a:r>
                      <a:r>
                        <a:rPr dirty="0" sz="1600" spc="-1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KITAIS</a:t>
                      </a:r>
                      <a:r>
                        <a:rPr dirty="0" sz="1600" spc="-1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KONKURSINIAIS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DALYKAIS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290">
                    <a:solidFill>
                      <a:srgbClr val="8571B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290">
                    <a:solidFill>
                      <a:srgbClr val="8571B4"/>
                    </a:solidFill>
                  </a:tcPr>
                </a:tc>
              </a:tr>
              <a:tr h="298610">
                <a:tc>
                  <a:txBody>
                    <a:bodyPr/>
                    <a:lstStyle/>
                    <a:p>
                      <a:pPr marL="92075">
                        <a:lnSpc>
                          <a:spcPts val="1839"/>
                        </a:lnSpc>
                        <a:spcBef>
                          <a:spcPts val="409"/>
                        </a:spcBef>
                      </a:pPr>
                      <a:r>
                        <a:rPr dirty="0" sz="1600" spc="-6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LIETUVIŲ</a:t>
                      </a:r>
                      <a:r>
                        <a:rPr dirty="0" sz="1600" spc="-1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KALBA</a:t>
                      </a:r>
                      <a:r>
                        <a:rPr dirty="0" sz="1600" spc="-9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IR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6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LITERATŪRA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52069">
                    <a:solidFill>
                      <a:srgbClr val="8571B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925">
                    <a:solidFill>
                      <a:srgbClr val="8571B4"/>
                    </a:solidFill>
                  </a:tcPr>
                </a:tc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48088" y="5925311"/>
            <a:ext cx="1961388" cy="559308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BCCC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1413" y="437134"/>
            <a:ext cx="3951604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000000"/>
                </a:solidFill>
              </a:rPr>
              <a:t>IT</a:t>
            </a:r>
            <a:r>
              <a:rPr dirty="0" sz="2400" spc="-40">
                <a:solidFill>
                  <a:srgbClr val="000000"/>
                </a:solidFill>
              </a:rPr>
              <a:t> </a:t>
            </a:r>
            <a:r>
              <a:rPr dirty="0" sz="2400">
                <a:solidFill>
                  <a:srgbClr val="000000"/>
                </a:solidFill>
              </a:rPr>
              <a:t>IR</a:t>
            </a:r>
            <a:r>
              <a:rPr dirty="0" sz="2400" spc="-30">
                <a:solidFill>
                  <a:srgbClr val="000000"/>
                </a:solidFill>
              </a:rPr>
              <a:t> </a:t>
            </a:r>
            <a:r>
              <a:rPr dirty="0" sz="2400" spc="-5">
                <a:solidFill>
                  <a:srgbClr val="000000"/>
                </a:solidFill>
              </a:rPr>
              <a:t>DUOMENŲ</a:t>
            </a:r>
            <a:r>
              <a:rPr dirty="0" sz="2400">
                <a:solidFill>
                  <a:srgbClr val="000000"/>
                </a:solidFill>
              </a:rPr>
              <a:t> </a:t>
            </a:r>
            <a:r>
              <a:rPr dirty="0" sz="2400" spc="-5">
                <a:solidFill>
                  <a:srgbClr val="000000"/>
                </a:solidFill>
              </a:rPr>
              <a:t>MOKSLAS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591413" y="1658492"/>
            <a:ext cx="5001260" cy="4607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DIRBTINIO INTELEKTO SISTEMOS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DUOMENŲ</a:t>
            </a:r>
            <a:r>
              <a:rPr dirty="0" sz="1800" spc="-8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ANALIZĖS</a:t>
            </a:r>
            <a:r>
              <a:rPr dirty="0" sz="1800" spc="3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TECHNOLOGIJOS</a:t>
            </a:r>
            <a:endParaRPr sz="1800">
              <a:latin typeface="Arial"/>
              <a:cs typeface="Arial"/>
            </a:endParaRPr>
          </a:p>
          <a:p>
            <a:pPr marL="12700" marR="125730">
              <a:lnSpc>
                <a:spcPts val="4250"/>
              </a:lnSpc>
              <a:spcBef>
                <a:spcPts val="480"/>
              </a:spcBef>
            </a:pPr>
            <a:r>
              <a:rPr dirty="0" sz="1800" spc="-10" b="1">
                <a:latin typeface="Arial"/>
                <a:cs typeface="Arial"/>
              </a:rPr>
              <a:t>INFORMACINĖS</a:t>
            </a:r>
            <a:r>
              <a:rPr dirty="0" sz="1800" spc="3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IR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 spc="-15" b="1">
                <a:latin typeface="Arial"/>
                <a:cs typeface="Arial"/>
              </a:rPr>
              <a:t>RYŠIŲ</a:t>
            </a:r>
            <a:r>
              <a:rPr dirty="0" sz="1800" spc="-5" b="1">
                <a:latin typeface="Arial"/>
                <a:cs typeface="Arial"/>
              </a:rPr>
              <a:t> TECHNOLOGIJOS </a:t>
            </a:r>
            <a:r>
              <a:rPr dirty="0" sz="1800" spc="-484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INFORMACINĖS</a:t>
            </a:r>
            <a:r>
              <a:rPr dirty="0" sz="1800" spc="3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SISTEMOS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85"/>
              </a:spcBef>
            </a:pPr>
            <a:r>
              <a:rPr dirty="0" sz="1800" spc="-10" b="1">
                <a:latin typeface="Arial"/>
                <a:cs typeface="Arial"/>
              </a:rPr>
              <a:t>INFORMACINIŲ</a:t>
            </a:r>
            <a:r>
              <a:rPr dirty="0" sz="1800" spc="3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SISTEMŲ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INŽINERIJA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10" b="1">
                <a:latin typeface="Arial"/>
                <a:cs typeface="Arial"/>
              </a:rPr>
              <a:t>INFORMACINĖS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TECHNOLOGIJOS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96200"/>
              </a:lnSpc>
              <a:spcBef>
                <a:spcPts val="10"/>
              </a:spcBef>
            </a:pPr>
            <a:r>
              <a:rPr dirty="0" sz="1800" spc="-5" b="1">
                <a:latin typeface="Arial"/>
                <a:cs typeface="Arial"/>
              </a:rPr>
              <a:t>MODERNIŲJŲ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TECHNOLOGIJŲ</a:t>
            </a:r>
            <a:r>
              <a:rPr dirty="0" sz="1800" spc="-35" b="1">
                <a:latin typeface="Arial"/>
                <a:cs typeface="Arial"/>
              </a:rPr>
              <a:t> MATEMATIKA </a:t>
            </a:r>
            <a:r>
              <a:rPr dirty="0" sz="1800" spc="-484" b="1">
                <a:latin typeface="Arial"/>
                <a:cs typeface="Arial"/>
              </a:rPr>
              <a:t> </a:t>
            </a:r>
            <a:r>
              <a:rPr dirty="0" sz="1800" spc="-15" b="1">
                <a:latin typeface="Arial"/>
                <a:cs typeface="Arial"/>
              </a:rPr>
              <a:t>MULTIMEDIJA </a:t>
            </a:r>
            <a:r>
              <a:rPr dirty="0" sz="1800" spc="-5" b="1">
                <a:latin typeface="Arial"/>
                <a:cs typeface="Arial"/>
              </a:rPr>
              <a:t>IR </a:t>
            </a:r>
            <a:r>
              <a:rPr dirty="0" sz="1800" b="1">
                <a:latin typeface="Arial"/>
                <a:cs typeface="Arial"/>
              </a:rPr>
              <a:t>KOMPIUTERINIS </a:t>
            </a:r>
            <a:r>
              <a:rPr dirty="0" sz="1800" spc="-10" b="1">
                <a:latin typeface="Arial"/>
                <a:cs typeface="Arial"/>
              </a:rPr>
              <a:t>DIZAINAS 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PROGRAMŲ</a:t>
            </a:r>
            <a:r>
              <a:rPr dirty="0" sz="1800" spc="4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INŽINERIJA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398005" y="1640482"/>
          <a:ext cx="4988560" cy="23533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68140"/>
                <a:gridCol w="820419"/>
              </a:tblGrid>
              <a:tr h="274550">
                <a:tc>
                  <a:txBody>
                    <a:bodyPr/>
                    <a:lstStyle/>
                    <a:p>
                      <a:pPr marL="92075">
                        <a:lnSpc>
                          <a:spcPts val="1764"/>
                        </a:lnSpc>
                      </a:pPr>
                      <a:r>
                        <a:rPr dirty="0" sz="1600" spc="-5" b="1">
                          <a:latin typeface="Arial"/>
                          <a:cs typeface="Arial"/>
                        </a:rPr>
                        <a:t>Konkursinio</a:t>
                      </a:r>
                      <a:r>
                        <a:rPr dirty="0" sz="1600" spc="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latin typeface="Arial"/>
                          <a:cs typeface="Arial"/>
                        </a:rPr>
                        <a:t>balo</a:t>
                      </a:r>
                      <a:r>
                        <a:rPr dirty="0" sz="1600" spc="-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latin typeface="Arial"/>
                          <a:cs typeface="Arial"/>
                        </a:rPr>
                        <a:t>sandara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CCC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CCCD3"/>
                    </a:solidFill>
                  </a:tcPr>
                </a:tc>
              </a:tr>
              <a:tr h="36851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1600" spc="-35" b="1">
                          <a:latin typeface="Arial"/>
                          <a:cs typeface="Arial"/>
                        </a:rPr>
                        <a:t>MATEMATIKA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58419"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BCCCD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600" spc="-5" b="1">
                          <a:latin typeface="Arial"/>
                          <a:cs typeface="Arial"/>
                        </a:rPr>
                        <a:t>0,40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BCCCD3"/>
                    </a:solidFill>
                  </a:tcPr>
                </a:tc>
              </a:tr>
              <a:tr h="831976">
                <a:tc>
                  <a:txBody>
                    <a:bodyPr/>
                    <a:lstStyle/>
                    <a:p>
                      <a:pPr marL="92075" marR="60769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600" spc="-55">
                          <a:latin typeface="Arial MT"/>
                          <a:cs typeface="Arial MT"/>
                        </a:rPr>
                        <a:t>INFORMACINĖS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10">
                          <a:latin typeface="Arial MT"/>
                          <a:cs typeface="Arial MT"/>
                        </a:rPr>
                        <a:t>TECHNOLOGIJOS</a:t>
                      </a:r>
                      <a:r>
                        <a:rPr dirty="0" sz="1600" spc="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/ </a:t>
                      </a:r>
                      <a:r>
                        <a:rPr dirty="0" sz="1600" spc="-4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FIZIKA / BIOLOGIJA / CHEMIJA / </a:t>
                      </a:r>
                      <a:r>
                        <a:rPr dirty="0" sz="160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GEOGRAFIJA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815">
                    <a:solidFill>
                      <a:srgbClr val="BCCCD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600" spc="-5"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815">
                    <a:solidFill>
                      <a:srgbClr val="BCCCD3"/>
                    </a:solidFill>
                  </a:tcPr>
                </a:tc>
              </a:tr>
              <a:tr h="579247">
                <a:tc>
                  <a:txBody>
                    <a:bodyPr/>
                    <a:lstStyle/>
                    <a:p>
                      <a:pPr marL="92075" marR="218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5">
                          <a:latin typeface="Arial MT"/>
                          <a:cs typeface="Arial MT"/>
                        </a:rPr>
                        <a:t>BET</a:t>
                      </a:r>
                      <a:r>
                        <a:rPr dirty="0" sz="1600" spc="-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KURIS</a:t>
                      </a:r>
                      <a:r>
                        <a:rPr dirty="0" sz="160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latin typeface="Arial MT"/>
                          <a:cs typeface="Arial MT"/>
                        </a:rPr>
                        <a:t>DALYKAS,</a:t>
                      </a:r>
                      <a:r>
                        <a:rPr dirty="0" sz="1600" spc="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latin typeface="Arial MT"/>
                          <a:cs typeface="Arial MT"/>
                        </a:rPr>
                        <a:t>NESUTAMPANTIS </a:t>
                      </a:r>
                      <a:r>
                        <a:rPr dirty="0" sz="1600" spc="-4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SU</a:t>
                      </a:r>
                      <a:r>
                        <a:rPr dirty="0" sz="16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latin typeface="Arial MT"/>
                          <a:cs typeface="Arial MT"/>
                        </a:rPr>
                        <a:t>KITAIS</a:t>
                      </a:r>
                      <a:r>
                        <a:rPr dirty="0" sz="1600" spc="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KONKURSINIAIS</a:t>
                      </a:r>
                      <a:r>
                        <a:rPr dirty="0" sz="1600" spc="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latin typeface="Arial MT"/>
                          <a:cs typeface="Arial MT"/>
                        </a:rPr>
                        <a:t>DALYKAIS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290">
                    <a:solidFill>
                      <a:srgbClr val="BCCCD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5"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290">
                    <a:solidFill>
                      <a:srgbClr val="BCCCD3"/>
                    </a:solidFill>
                  </a:tcPr>
                </a:tc>
              </a:tr>
              <a:tr h="298642">
                <a:tc>
                  <a:txBody>
                    <a:bodyPr/>
                    <a:lstStyle/>
                    <a:p>
                      <a:pPr marL="92075">
                        <a:lnSpc>
                          <a:spcPts val="1839"/>
                        </a:lnSpc>
                        <a:spcBef>
                          <a:spcPts val="409"/>
                        </a:spcBef>
                      </a:pPr>
                      <a:r>
                        <a:rPr dirty="0" sz="1600" spc="-60">
                          <a:latin typeface="Arial MT"/>
                          <a:cs typeface="Arial MT"/>
                        </a:rPr>
                        <a:t>LIETUVIŲ</a:t>
                      </a:r>
                      <a:r>
                        <a:rPr dirty="0" sz="16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KALBA</a:t>
                      </a:r>
                      <a:r>
                        <a:rPr dirty="0" sz="1600" spc="-10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IR</a:t>
                      </a:r>
                      <a:r>
                        <a:rPr dirty="0" sz="160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65">
                          <a:latin typeface="Arial MT"/>
                          <a:cs typeface="Arial MT"/>
                        </a:rPr>
                        <a:t>LITERATŪRA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52069">
                    <a:solidFill>
                      <a:srgbClr val="BCCCD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5"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925">
                    <a:solidFill>
                      <a:srgbClr val="BCCCD3"/>
                    </a:solidFill>
                  </a:tcPr>
                </a:tc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02595" y="5843015"/>
            <a:ext cx="1382268" cy="393192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8807" y="602945"/>
            <a:ext cx="415353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/>
              <a:t>KŪRYBA</a:t>
            </a:r>
            <a:r>
              <a:rPr dirty="0" sz="2400" spc="-65"/>
              <a:t> </a:t>
            </a:r>
            <a:r>
              <a:rPr dirty="0" sz="2400"/>
              <a:t>IR</a:t>
            </a:r>
            <a:r>
              <a:rPr dirty="0" sz="2400" spc="-10"/>
              <a:t> KOMUNIKACIJA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768807" y="1799335"/>
            <a:ext cx="2966720" cy="838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KŪRYBINĖS</a:t>
            </a: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INDUSTRIJOS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PRAMOGŲ</a:t>
            </a:r>
            <a:r>
              <a:rPr dirty="0" sz="18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INDUSTRIJOS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56297" y="1799335"/>
            <a:ext cx="4868545" cy="12331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 b="1">
                <a:solidFill>
                  <a:srgbClr val="FFFFFF"/>
                </a:solidFill>
                <a:latin typeface="Arial"/>
                <a:cs typeface="Arial"/>
              </a:rPr>
              <a:t>MULTIMEDIJA</a:t>
            </a:r>
            <a:r>
              <a:rPr dirty="0" sz="18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IR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KOMPIUTERINIS</a:t>
            </a: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DIZAINAS</a:t>
            </a:r>
            <a:endParaRPr sz="1800">
              <a:latin typeface="Arial"/>
              <a:cs typeface="Arial"/>
            </a:endParaRPr>
          </a:p>
          <a:p>
            <a:pPr marL="12700" marR="1337945">
              <a:lnSpc>
                <a:spcPts val="3670"/>
              </a:lnSpc>
              <a:spcBef>
                <a:spcPts val="175"/>
              </a:spcBef>
            </a:pP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PRAMONĖS</a:t>
            </a:r>
            <a:r>
              <a:rPr dirty="0" sz="1800" spc="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GAMINIŲ</a:t>
            </a:r>
            <a:r>
              <a:rPr dirty="0" sz="1800" spc="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5" b="1">
                <a:solidFill>
                  <a:srgbClr val="FFFFFF"/>
                </a:solidFill>
                <a:latin typeface="Arial"/>
                <a:cs typeface="Arial"/>
              </a:rPr>
              <a:t>DIZAINAS </a:t>
            </a:r>
            <a:r>
              <a:rPr dirty="0" sz="1800" spc="-484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RENGINIŲ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INŽINERIJA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90092" y="3628667"/>
          <a:ext cx="4988560" cy="21094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82440"/>
                <a:gridCol w="706120"/>
              </a:tblGrid>
              <a:tr h="273915">
                <a:tc>
                  <a:txBody>
                    <a:bodyPr/>
                    <a:lstStyle/>
                    <a:p>
                      <a:pPr marL="90805">
                        <a:lnSpc>
                          <a:spcPts val="1764"/>
                        </a:lnSpc>
                      </a:pP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Konkursinio</a:t>
                      </a:r>
                      <a:r>
                        <a:rPr dirty="0" sz="1600" spc="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balo</a:t>
                      </a:r>
                      <a:r>
                        <a:rPr dirty="0" sz="1600" spc="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sandara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A4D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A4DC6"/>
                    </a:solidFill>
                  </a:tcPr>
                </a:tc>
              </a:tr>
              <a:tr h="36892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LIETUVIŲ</a:t>
                      </a:r>
                      <a:r>
                        <a:rPr dirty="0" sz="16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KALBA</a:t>
                      </a:r>
                      <a:r>
                        <a:rPr dirty="0" sz="1600" spc="-4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IR </a:t>
                      </a:r>
                      <a:r>
                        <a:rPr dirty="0" sz="160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LITERATŪRA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0A4DC6"/>
                    </a:solidFill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0,40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0A4DC6"/>
                    </a:solidFill>
                  </a:tcPr>
                </a:tc>
              </a:tr>
              <a:tr h="587966">
                <a:tc>
                  <a:txBody>
                    <a:bodyPr/>
                    <a:lstStyle/>
                    <a:p>
                      <a:pPr marL="90805" marR="10350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S</a:t>
                      </a:r>
                      <a:r>
                        <a:rPr dirty="0" sz="1600" spc="-3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T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ORI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J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dirty="0" sz="1600" spc="-7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M</a:t>
                      </a:r>
                      <a:r>
                        <a:rPr dirty="0" sz="1600" spc="-114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TEM</a:t>
                      </a:r>
                      <a:r>
                        <a:rPr dirty="0" sz="1600" spc="-114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A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TIKA</a:t>
                      </a:r>
                      <a:r>
                        <a:rPr dirty="0" sz="1600" spc="-8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INFORMA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CIN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Ė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S 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TECHNOLOGIJOS</a:t>
                      </a:r>
                      <a:r>
                        <a:rPr dirty="0" sz="1600" spc="4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GEOGRAFIJA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815">
                    <a:solidFill>
                      <a:srgbClr val="0A4DC6"/>
                    </a:solidFill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815">
                    <a:solidFill>
                      <a:srgbClr val="0A4DC6"/>
                    </a:solidFill>
                  </a:tcPr>
                </a:tc>
              </a:tr>
              <a:tr h="579511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BET</a:t>
                      </a:r>
                      <a:r>
                        <a:rPr dirty="0" sz="1600" spc="-5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KURIS</a:t>
                      </a:r>
                      <a:r>
                        <a:rPr dirty="0" sz="1600" spc="-2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DALYKAS,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NESUTAMPANTIS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SU</a:t>
                      </a:r>
                      <a:r>
                        <a:rPr dirty="0" sz="1600" spc="-1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KITAIS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KONKURSINIAIS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DALYKAIS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925">
                    <a:solidFill>
                      <a:srgbClr val="0A4DC6"/>
                    </a:solidFill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925">
                    <a:solidFill>
                      <a:srgbClr val="0A4DC6"/>
                    </a:solidFill>
                  </a:tcPr>
                </a:tc>
              </a:tr>
              <a:tr h="298540">
                <a:tc>
                  <a:txBody>
                    <a:bodyPr/>
                    <a:lstStyle/>
                    <a:p>
                      <a:pPr marL="90805">
                        <a:lnSpc>
                          <a:spcPts val="1839"/>
                        </a:lnSpc>
                        <a:spcBef>
                          <a:spcPts val="409"/>
                        </a:spcBef>
                      </a:pPr>
                      <a:r>
                        <a:rPr dirty="0" sz="1600" spc="-8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UŽSIENIO</a:t>
                      </a:r>
                      <a:r>
                        <a:rPr dirty="0" sz="1600" spc="-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KALBA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52069">
                    <a:solidFill>
                      <a:srgbClr val="0A4DC6"/>
                    </a:solidFill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290">
                    <a:solidFill>
                      <a:srgbClr val="0A4DC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876668" y="3628667"/>
          <a:ext cx="4988560" cy="23533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68140"/>
                <a:gridCol w="820419"/>
              </a:tblGrid>
              <a:tr h="273915">
                <a:tc>
                  <a:txBody>
                    <a:bodyPr/>
                    <a:lstStyle/>
                    <a:p>
                      <a:pPr marL="92075">
                        <a:lnSpc>
                          <a:spcPts val="1764"/>
                        </a:lnSpc>
                      </a:pP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Konkursinio</a:t>
                      </a:r>
                      <a:r>
                        <a:rPr dirty="0" sz="1600" spc="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balo</a:t>
                      </a:r>
                      <a:r>
                        <a:rPr dirty="0" sz="16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sandara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A4D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A4DC6"/>
                    </a:solidFill>
                  </a:tcPr>
                </a:tc>
              </a:tr>
              <a:tr h="368929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sz="1600" spc="-3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MATEMATIKA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0A4DC6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911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0,40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0A4DC6"/>
                    </a:solidFill>
                  </a:tcPr>
                </a:tc>
              </a:tr>
              <a:tr h="832071">
                <a:tc>
                  <a:txBody>
                    <a:bodyPr/>
                    <a:lstStyle/>
                    <a:p>
                      <a:pPr marL="92075" marR="67183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FIZIKA</a:t>
                      </a:r>
                      <a:r>
                        <a:rPr dirty="0" sz="1600" spc="-7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CHEMIJA</a:t>
                      </a:r>
                      <a:r>
                        <a:rPr dirty="0" sz="1600" spc="-9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INFORMACINĖS </a:t>
                      </a:r>
                      <a:r>
                        <a:rPr dirty="0" sz="1600" spc="-43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TECHNOLOGIJOS</a:t>
                      </a:r>
                      <a:r>
                        <a:rPr dirty="0" sz="1600" spc="4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BIOLOGIJA</a:t>
                      </a:r>
                      <a:r>
                        <a:rPr dirty="0" sz="1600" spc="-4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 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GEOGRAFIJA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815">
                    <a:solidFill>
                      <a:srgbClr val="0A4DC6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9113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815">
                    <a:solidFill>
                      <a:srgbClr val="0A4DC6"/>
                    </a:solidFill>
                  </a:tcPr>
                </a:tc>
              </a:tr>
              <a:tr h="579247">
                <a:tc>
                  <a:txBody>
                    <a:bodyPr/>
                    <a:lstStyle/>
                    <a:p>
                      <a:pPr marL="92075" marR="218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BET</a:t>
                      </a:r>
                      <a:r>
                        <a:rPr dirty="0" sz="1600" spc="-4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KURIS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DALYKAS,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NESUTAMPANTIS </a:t>
                      </a:r>
                      <a:r>
                        <a:rPr dirty="0" sz="1600" spc="-43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SU</a:t>
                      </a:r>
                      <a:r>
                        <a:rPr dirty="0" sz="1600" spc="-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KITAIS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KONKURSINIAIS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DALYKAIS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925">
                    <a:solidFill>
                      <a:srgbClr val="0A4DC6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9113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925">
                    <a:solidFill>
                      <a:srgbClr val="0A4DC6"/>
                    </a:solidFill>
                  </a:tcPr>
                </a:tc>
              </a:tr>
              <a:tr h="298540">
                <a:tc>
                  <a:txBody>
                    <a:bodyPr/>
                    <a:lstStyle/>
                    <a:p>
                      <a:pPr marL="92075">
                        <a:lnSpc>
                          <a:spcPts val="1839"/>
                        </a:lnSpc>
                        <a:spcBef>
                          <a:spcPts val="409"/>
                        </a:spcBef>
                      </a:pPr>
                      <a:r>
                        <a:rPr dirty="0" sz="1600" spc="-6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LIETUVIŲ</a:t>
                      </a:r>
                      <a:r>
                        <a:rPr dirty="0" sz="1600" spc="-1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KALBA</a:t>
                      </a:r>
                      <a:r>
                        <a:rPr dirty="0" sz="1600" spc="-9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IR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6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LITERATŪRA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52069">
                    <a:solidFill>
                      <a:srgbClr val="0A4DC6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9113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290">
                    <a:solidFill>
                      <a:srgbClr val="0A4DC6"/>
                    </a:solidFill>
                  </a:tcPr>
                </a:tc>
              </a:tr>
            </a:tbl>
          </a:graphicData>
        </a:graphic>
      </p:graphicFrame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56192" y="379475"/>
            <a:ext cx="2316479" cy="659891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E413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5291" y="339674"/>
            <a:ext cx="622173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5"/>
              <a:t>STATYBA</a:t>
            </a:r>
            <a:r>
              <a:rPr dirty="0" sz="2400" spc="-75"/>
              <a:t> </a:t>
            </a:r>
            <a:r>
              <a:rPr dirty="0" sz="2400"/>
              <a:t>IR</a:t>
            </a:r>
            <a:r>
              <a:rPr dirty="0" sz="2400" spc="-15"/>
              <a:t> </a:t>
            </a:r>
            <a:r>
              <a:rPr dirty="0" sz="2400" spc="-50"/>
              <a:t>STATYBOS</a:t>
            </a:r>
            <a:r>
              <a:rPr dirty="0" sz="2400"/>
              <a:t> </a:t>
            </a:r>
            <a:r>
              <a:rPr dirty="0" sz="2400" spc="-5"/>
              <a:t>TECHNOLOGIJOS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685291" y="1244853"/>
            <a:ext cx="5754370" cy="32391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40" b="1">
                <a:solidFill>
                  <a:srgbClr val="FFFFFF"/>
                </a:solidFill>
                <a:latin typeface="Arial"/>
                <a:cs typeface="Arial"/>
              </a:rPr>
              <a:t>STATYBOS</a:t>
            </a:r>
            <a:r>
              <a:rPr dirty="0" sz="1800" spc="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INŽINERIJA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KELIŲ,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GELEŽINKELIŲ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IR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MIESTŲ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INŽINERIJA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40" b="1">
                <a:solidFill>
                  <a:srgbClr val="FFFFFF"/>
                </a:solidFill>
                <a:latin typeface="Arial"/>
                <a:cs typeface="Arial"/>
              </a:rPr>
              <a:t>STATYBOS</a:t>
            </a:r>
            <a:r>
              <a:rPr dirty="0" sz="1800" spc="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IR</a:t>
            </a:r>
            <a:r>
              <a:rPr dirty="0" sz="18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NEKILNOJAMOJO</a:t>
            </a:r>
            <a:r>
              <a:rPr dirty="0" sz="1800" spc="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TURTO</a:t>
            </a: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 VALDYMAS</a:t>
            </a:r>
            <a:endParaRPr sz="1800">
              <a:latin typeface="Arial"/>
              <a:cs typeface="Arial"/>
            </a:endParaRPr>
          </a:p>
          <a:p>
            <a:pPr marL="12700" marR="1256030">
              <a:lnSpc>
                <a:spcPct val="120000"/>
              </a:lnSpc>
              <a:spcBef>
                <a:spcPts val="1170"/>
              </a:spcBef>
            </a:pPr>
            <a:r>
              <a:rPr dirty="0" sz="1800" spc="-40" b="1">
                <a:solidFill>
                  <a:srgbClr val="FFFFFF"/>
                </a:solidFill>
                <a:latin typeface="Arial"/>
                <a:cs typeface="Arial"/>
              </a:rPr>
              <a:t>STATINIO</a:t>
            </a:r>
            <a:r>
              <a:rPr dirty="0" sz="18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INFORMACINIO</a:t>
            </a:r>
            <a:r>
              <a:rPr dirty="0" sz="1800" spc="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MODELIAVIMO </a:t>
            </a:r>
            <a:r>
              <a:rPr dirty="0" sz="1800" spc="-484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TECHNOLOGIJOS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70" b="1">
                <a:solidFill>
                  <a:srgbClr val="FFFFFF"/>
                </a:solidFill>
                <a:latin typeface="Arial"/>
                <a:cs typeface="Arial"/>
              </a:rPr>
              <a:t>PASTATŲ</a:t>
            </a:r>
            <a:r>
              <a:rPr dirty="0" sz="1800" spc="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ENERGETIKA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GEODEZIJA</a:t>
            </a:r>
            <a:r>
              <a:rPr dirty="0" sz="18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IR</a:t>
            </a: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5" b="1">
                <a:solidFill>
                  <a:srgbClr val="FFFFFF"/>
                </a:solidFill>
                <a:latin typeface="Arial"/>
                <a:cs typeface="Arial"/>
              </a:rPr>
              <a:t>GEOINFORMATIKA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828408" y="4049291"/>
          <a:ext cx="4988560" cy="23533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68140"/>
                <a:gridCol w="820419"/>
              </a:tblGrid>
              <a:tr h="273915">
                <a:tc>
                  <a:txBody>
                    <a:bodyPr/>
                    <a:lstStyle/>
                    <a:p>
                      <a:pPr marL="92075">
                        <a:lnSpc>
                          <a:spcPts val="1764"/>
                        </a:lnSpc>
                      </a:pP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Konkursinio</a:t>
                      </a:r>
                      <a:r>
                        <a:rPr dirty="0" sz="1600" spc="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balo</a:t>
                      </a:r>
                      <a:r>
                        <a:rPr dirty="0" sz="16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sandara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41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413C"/>
                    </a:solidFill>
                  </a:tcPr>
                </a:tc>
              </a:tr>
              <a:tr h="369023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dirty="0" sz="1600" spc="-3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MATEMATIKA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59690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E413C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911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0,40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1275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E413C"/>
                    </a:solidFill>
                  </a:tcPr>
                </a:tc>
              </a:tr>
              <a:tr h="832103">
                <a:tc>
                  <a:txBody>
                    <a:bodyPr/>
                    <a:lstStyle/>
                    <a:p>
                      <a:pPr marL="92075" marR="67183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FIZIKA</a:t>
                      </a:r>
                      <a:r>
                        <a:rPr dirty="0" sz="1600" spc="-7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CHEMIJA</a:t>
                      </a:r>
                      <a:r>
                        <a:rPr dirty="0" sz="1600" spc="-9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INFORMACINĖS </a:t>
                      </a:r>
                      <a:r>
                        <a:rPr dirty="0" sz="1600" spc="-43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TECHNOLOGIJOS</a:t>
                      </a:r>
                      <a:r>
                        <a:rPr dirty="0" sz="1600" spc="3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BIOLOGIJA</a:t>
                      </a:r>
                      <a:r>
                        <a:rPr dirty="0" sz="1600" spc="-4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 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GEOGRAFIJA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180">
                    <a:solidFill>
                      <a:srgbClr val="EE413C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9113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180">
                    <a:solidFill>
                      <a:srgbClr val="EE413C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92075" marR="218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BET</a:t>
                      </a:r>
                      <a:r>
                        <a:rPr dirty="0" sz="1600" spc="-4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KURIS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DALYKAS,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NESUTAMPANTIS </a:t>
                      </a:r>
                      <a:r>
                        <a:rPr dirty="0" sz="1600" spc="-43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SU</a:t>
                      </a:r>
                      <a:r>
                        <a:rPr dirty="0" sz="1600" spc="-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KITAIS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KONKURSINIAIS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DALYKAIS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290">
                    <a:solidFill>
                      <a:srgbClr val="EE413C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9113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290">
                    <a:solidFill>
                      <a:srgbClr val="EE413C"/>
                    </a:solidFill>
                  </a:tcPr>
                </a:tc>
              </a:tr>
              <a:tr h="298845">
                <a:tc>
                  <a:txBody>
                    <a:bodyPr/>
                    <a:lstStyle/>
                    <a:p>
                      <a:pPr marL="92075">
                        <a:lnSpc>
                          <a:spcPts val="1839"/>
                        </a:lnSpc>
                        <a:spcBef>
                          <a:spcPts val="414"/>
                        </a:spcBef>
                      </a:pPr>
                      <a:r>
                        <a:rPr dirty="0" sz="1600" spc="-6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LIETUVIŲ</a:t>
                      </a:r>
                      <a:r>
                        <a:rPr dirty="0" sz="1600" spc="-1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KALBA</a:t>
                      </a:r>
                      <a:r>
                        <a:rPr dirty="0" sz="1600" spc="-1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IR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6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LITERATŪRA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52704">
                    <a:solidFill>
                      <a:srgbClr val="EE413C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9113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290">
                    <a:solidFill>
                      <a:srgbClr val="EE413C"/>
                    </a:solidFill>
                  </a:tcPr>
                </a:tc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99092" y="470916"/>
            <a:ext cx="2318004" cy="659891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8571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45032" y="440182"/>
            <a:ext cx="621220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/>
              <a:t>ROBOTIKA,</a:t>
            </a:r>
            <a:r>
              <a:rPr dirty="0" sz="2400" spc="-20"/>
              <a:t> </a:t>
            </a:r>
            <a:r>
              <a:rPr dirty="0" sz="2400" spc="-5"/>
              <a:t>MECHANIKA</a:t>
            </a:r>
            <a:r>
              <a:rPr dirty="0" sz="2400" spc="-70"/>
              <a:t> </a:t>
            </a:r>
            <a:r>
              <a:rPr dirty="0" sz="2400"/>
              <a:t>IR</a:t>
            </a:r>
            <a:r>
              <a:rPr dirty="0" sz="2400" spc="-30"/>
              <a:t> </a:t>
            </a:r>
            <a:r>
              <a:rPr dirty="0" sz="2400" spc="-5"/>
              <a:t>PRAMONĖ</a:t>
            </a:r>
            <a:r>
              <a:rPr dirty="0" sz="2400" spc="-10"/>
              <a:t> </a:t>
            </a:r>
            <a:r>
              <a:rPr dirty="0" sz="2400" spc="-5"/>
              <a:t>4.0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745032" y="1387602"/>
            <a:ext cx="4144645" cy="3235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46300"/>
              </a:lnSpc>
              <a:spcBef>
                <a:spcPts val="95"/>
              </a:spcBef>
            </a:pP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MECHATRONIKA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IR ROBOTIKA </a:t>
            </a:r>
            <a:r>
              <a:rPr dirty="0" sz="18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MECHANIKOS</a:t>
            </a:r>
            <a:r>
              <a:rPr dirty="0" sz="1800" spc="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INŽINERIJA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TAIKOMASIS</a:t>
            </a:r>
            <a:r>
              <a:rPr dirty="0" sz="1800" spc="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DIRBTINIS</a:t>
            </a:r>
            <a:r>
              <a:rPr dirty="0" sz="18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INTELEKTAS </a:t>
            </a:r>
            <a:r>
              <a:rPr dirty="0" sz="1800" spc="-484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GAMYBOS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INŽINERIJA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IR </a:t>
            </a:r>
            <a:r>
              <a:rPr dirty="0" sz="1800" spc="-30" b="1">
                <a:solidFill>
                  <a:srgbClr val="FFFFFF"/>
                </a:solidFill>
                <a:latin typeface="Arial"/>
                <a:cs typeface="Arial"/>
              </a:rPr>
              <a:t>VALDYMAS </a:t>
            </a:r>
            <a:r>
              <a:rPr dirty="0" sz="1800" spc="-4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BIOMECHANIKA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PRAMONĖS</a:t>
            </a:r>
            <a:r>
              <a:rPr dirty="0" sz="18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GAMINIŲ</a:t>
            </a:r>
            <a:r>
              <a:rPr dirty="0" sz="18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5" b="1">
                <a:solidFill>
                  <a:srgbClr val="FFFFFF"/>
                </a:solidFill>
                <a:latin typeface="Arial"/>
                <a:cs typeface="Arial"/>
              </a:rPr>
              <a:t>DIZAINAS</a:t>
            </a:r>
            <a:endParaRPr sz="1800">
              <a:latin typeface="Arial"/>
              <a:cs typeface="Arial"/>
            </a:endParaRPr>
          </a:p>
          <a:p>
            <a:pPr marL="12700" marR="1190625">
              <a:lnSpc>
                <a:spcPct val="146100"/>
              </a:lnSpc>
              <a:spcBef>
                <a:spcPts val="5"/>
              </a:spcBef>
            </a:pP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AUTOMATIKA 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KOMPIUTERIŲ</a:t>
            </a:r>
            <a:r>
              <a:rPr dirty="0" sz="1800" spc="-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INŽINERIJA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496939" y="1621918"/>
          <a:ext cx="4988560" cy="23533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68140"/>
                <a:gridCol w="820419"/>
              </a:tblGrid>
              <a:tr h="274826">
                <a:tc>
                  <a:txBody>
                    <a:bodyPr/>
                    <a:lstStyle/>
                    <a:p>
                      <a:pPr marL="92075">
                        <a:lnSpc>
                          <a:spcPts val="1764"/>
                        </a:lnSpc>
                      </a:pP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Konkursinio</a:t>
                      </a:r>
                      <a:r>
                        <a:rPr dirty="0" sz="1600" spc="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balo</a:t>
                      </a:r>
                      <a:r>
                        <a:rPr dirty="0" sz="160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sandara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571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571B4"/>
                    </a:solidFill>
                  </a:tcPr>
                </a:tc>
              </a:tr>
              <a:tr h="36851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1600" spc="-3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MATEMATIKA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58419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8571B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6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0,40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8571B4"/>
                    </a:solidFill>
                  </a:tcPr>
                </a:tc>
              </a:tr>
              <a:tr h="831976">
                <a:tc>
                  <a:txBody>
                    <a:bodyPr/>
                    <a:lstStyle/>
                    <a:p>
                      <a:pPr marL="92075" marR="61341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FIZIKA</a:t>
                      </a:r>
                      <a:r>
                        <a:rPr dirty="0" sz="1600" spc="-7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CHEMIJA</a:t>
                      </a:r>
                      <a:r>
                        <a:rPr dirty="0" sz="1600" spc="-9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3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INFORMACINĖS </a:t>
                      </a:r>
                      <a:r>
                        <a:rPr dirty="0" sz="1600" spc="-43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TECHNOLOGIJOS</a:t>
                      </a:r>
                      <a:r>
                        <a:rPr dirty="0" sz="1600" spc="4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BIOLOGIJA</a:t>
                      </a:r>
                      <a:r>
                        <a:rPr dirty="0" sz="1600" spc="-3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/ 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GEOGRAFIJA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815">
                    <a:solidFill>
                      <a:srgbClr val="8571B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815">
                    <a:solidFill>
                      <a:srgbClr val="8571B4"/>
                    </a:solidFill>
                  </a:tcPr>
                </a:tc>
              </a:tr>
              <a:tr h="579279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BET</a:t>
                      </a:r>
                      <a:r>
                        <a:rPr dirty="0" sz="1600" spc="-4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KURIS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DALYKAS,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NESUTAMPANTIS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SU</a:t>
                      </a:r>
                      <a:r>
                        <a:rPr dirty="0" sz="1600" spc="-1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KITAIS</a:t>
                      </a:r>
                      <a:r>
                        <a:rPr dirty="0" sz="1600" spc="-1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KONKURSINIAIS</a:t>
                      </a:r>
                      <a:r>
                        <a:rPr dirty="0" sz="1600" spc="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DALYKAIS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290">
                    <a:solidFill>
                      <a:srgbClr val="8571B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290">
                    <a:solidFill>
                      <a:srgbClr val="8571B4"/>
                    </a:solidFill>
                  </a:tcPr>
                </a:tc>
              </a:tr>
              <a:tr h="298610">
                <a:tc>
                  <a:txBody>
                    <a:bodyPr/>
                    <a:lstStyle/>
                    <a:p>
                      <a:pPr marL="92075">
                        <a:lnSpc>
                          <a:spcPts val="1839"/>
                        </a:lnSpc>
                        <a:spcBef>
                          <a:spcPts val="409"/>
                        </a:spcBef>
                      </a:pPr>
                      <a:r>
                        <a:rPr dirty="0" sz="1600" spc="-6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LIETUVIŲ</a:t>
                      </a:r>
                      <a:r>
                        <a:rPr dirty="0" sz="1600" spc="-1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KALBA</a:t>
                      </a:r>
                      <a:r>
                        <a:rPr dirty="0" sz="1600" spc="-9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IR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6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LITERATŪRA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52069">
                    <a:solidFill>
                      <a:srgbClr val="8571B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925">
                    <a:solidFill>
                      <a:srgbClr val="8571B4"/>
                    </a:solidFill>
                  </a:tcPr>
                </a:tc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68383" y="5905500"/>
            <a:ext cx="2316479" cy="659892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BCCC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02691" y="391414"/>
            <a:ext cx="445643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>
                <a:solidFill>
                  <a:srgbClr val="000000"/>
                </a:solidFill>
              </a:rPr>
              <a:t>TRANSPORTAS</a:t>
            </a:r>
            <a:r>
              <a:rPr dirty="0" sz="2400" spc="-5">
                <a:solidFill>
                  <a:srgbClr val="000000"/>
                </a:solidFill>
              </a:rPr>
              <a:t> </a:t>
            </a:r>
            <a:r>
              <a:rPr dirty="0" sz="2400">
                <a:solidFill>
                  <a:srgbClr val="000000"/>
                </a:solidFill>
              </a:rPr>
              <a:t>IR</a:t>
            </a:r>
            <a:r>
              <a:rPr dirty="0" sz="2400" spc="-25">
                <a:solidFill>
                  <a:srgbClr val="000000"/>
                </a:solidFill>
              </a:rPr>
              <a:t> </a:t>
            </a:r>
            <a:r>
              <a:rPr dirty="0" sz="2400" spc="-5">
                <a:solidFill>
                  <a:srgbClr val="000000"/>
                </a:solidFill>
              </a:rPr>
              <a:t>LOGISTIKA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602691" y="1956053"/>
            <a:ext cx="29552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 b="1">
                <a:latin typeface="Arial"/>
                <a:cs typeface="Arial"/>
              </a:rPr>
              <a:t>TRANSPORTO</a:t>
            </a:r>
            <a:r>
              <a:rPr dirty="0" sz="1800" spc="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INŽINERIJA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68516" y="1821307"/>
            <a:ext cx="4749800" cy="13150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1800" spc="-15" b="1">
                <a:latin typeface="Arial"/>
                <a:cs typeface="Arial"/>
              </a:rPr>
              <a:t>TRANSPORTO </a:t>
            </a:r>
            <a:r>
              <a:rPr dirty="0" sz="1800" spc="-5" b="1">
                <a:latin typeface="Arial"/>
                <a:cs typeface="Arial"/>
              </a:rPr>
              <a:t>INŽINERINĖ </a:t>
            </a:r>
            <a:r>
              <a:rPr dirty="0" sz="1800" b="1">
                <a:latin typeface="Arial"/>
                <a:cs typeface="Arial"/>
              </a:rPr>
              <a:t>EKONOMIKA IR </a:t>
            </a:r>
            <a:r>
              <a:rPr dirty="0" sz="1800" spc="-49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LOGISTIKA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10"/>
              </a:spcBef>
            </a:pPr>
            <a:r>
              <a:rPr dirty="0" sz="1800" spc="-5" b="1">
                <a:latin typeface="Arial"/>
                <a:cs typeface="Arial"/>
              </a:rPr>
              <a:t>VERSLO</a:t>
            </a:r>
            <a:r>
              <a:rPr dirty="0" sz="1800" spc="-3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LOGISTIKA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523951" y="4112029"/>
          <a:ext cx="4988560" cy="23533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67504"/>
                <a:gridCol w="820420"/>
              </a:tblGrid>
              <a:tr h="273915">
                <a:tc>
                  <a:txBody>
                    <a:bodyPr/>
                    <a:lstStyle/>
                    <a:p>
                      <a:pPr marL="91440">
                        <a:lnSpc>
                          <a:spcPts val="1764"/>
                        </a:lnSpc>
                      </a:pPr>
                      <a:r>
                        <a:rPr dirty="0" sz="1600" spc="-5" b="1">
                          <a:latin typeface="Arial"/>
                          <a:cs typeface="Arial"/>
                        </a:rPr>
                        <a:t>Konkursinio</a:t>
                      </a:r>
                      <a:r>
                        <a:rPr dirty="0" sz="1600" spc="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latin typeface="Arial"/>
                          <a:cs typeface="Arial"/>
                        </a:rPr>
                        <a:t>balo</a:t>
                      </a:r>
                      <a:r>
                        <a:rPr dirty="0" sz="1600" spc="-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latin typeface="Arial"/>
                          <a:cs typeface="Arial"/>
                        </a:rPr>
                        <a:t>sandara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CCC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CCCD3"/>
                    </a:solidFill>
                  </a:tcPr>
                </a:tc>
              </a:tr>
              <a:tr h="36889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sz="1600" spc="-35" b="1">
                          <a:latin typeface="Arial"/>
                          <a:cs typeface="Arial"/>
                        </a:rPr>
                        <a:t>MATEMATIKA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BCCCD3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917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600" spc="-5" b="1">
                          <a:latin typeface="Arial"/>
                          <a:cs typeface="Arial"/>
                        </a:rPr>
                        <a:t>0,40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BCCCD3"/>
                    </a:solidFill>
                  </a:tcPr>
                </a:tc>
              </a:tr>
              <a:tr h="831839">
                <a:tc>
                  <a:txBody>
                    <a:bodyPr/>
                    <a:lstStyle/>
                    <a:p>
                      <a:pPr marL="91440" marR="67246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600" spc="-5">
                          <a:latin typeface="Arial MT"/>
                          <a:cs typeface="Arial MT"/>
                        </a:rPr>
                        <a:t>FIZIKA</a:t>
                      </a:r>
                      <a:r>
                        <a:rPr dirty="0" sz="1600" spc="-7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CHEMIJA</a:t>
                      </a:r>
                      <a:r>
                        <a:rPr dirty="0" sz="1600" spc="-9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5">
                          <a:latin typeface="Arial MT"/>
                          <a:cs typeface="Arial MT"/>
                        </a:rPr>
                        <a:t>INFORMACINĖS </a:t>
                      </a:r>
                      <a:r>
                        <a:rPr dirty="0" sz="1600" spc="-4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10">
                          <a:latin typeface="Arial MT"/>
                          <a:cs typeface="Arial MT"/>
                        </a:rPr>
                        <a:t>TECHNOLOGIJOS</a:t>
                      </a:r>
                      <a:r>
                        <a:rPr dirty="0" sz="1600" spc="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 spc="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/BIOLOGIJA</a:t>
                      </a:r>
                      <a:r>
                        <a:rPr dirty="0" sz="16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/ </a:t>
                      </a:r>
                      <a:r>
                        <a:rPr dirty="0" sz="160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GEOGRAFIJA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815">
                    <a:solidFill>
                      <a:srgbClr val="BCCCD3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9177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600" spc="-5"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815">
                    <a:solidFill>
                      <a:srgbClr val="BCCCD3"/>
                    </a:solidFill>
                  </a:tcPr>
                </a:tc>
              </a:tr>
              <a:tr h="57956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5">
                          <a:latin typeface="Arial MT"/>
                          <a:cs typeface="Arial MT"/>
                        </a:rPr>
                        <a:t>BET</a:t>
                      </a:r>
                      <a:r>
                        <a:rPr dirty="0" sz="1600" spc="-4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KURIS </a:t>
                      </a:r>
                      <a:r>
                        <a:rPr dirty="0" sz="1600" spc="-20">
                          <a:latin typeface="Arial MT"/>
                          <a:cs typeface="Arial MT"/>
                        </a:rPr>
                        <a:t>DALYKAS,</a:t>
                      </a:r>
                      <a:r>
                        <a:rPr dirty="0" sz="1600" spc="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latin typeface="Arial MT"/>
                          <a:cs typeface="Arial MT"/>
                        </a:rPr>
                        <a:t>NESUTAMPANTIS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dirty="0" sz="1600" spc="-5">
                          <a:latin typeface="Arial MT"/>
                          <a:cs typeface="Arial MT"/>
                        </a:rPr>
                        <a:t>SU</a:t>
                      </a:r>
                      <a:r>
                        <a:rPr dirty="0" sz="16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latin typeface="Arial MT"/>
                          <a:cs typeface="Arial MT"/>
                        </a:rPr>
                        <a:t>KITAIS</a:t>
                      </a:r>
                      <a:r>
                        <a:rPr dirty="0" sz="1600" spc="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KONKURSINIAIS</a:t>
                      </a:r>
                      <a:r>
                        <a:rPr dirty="0" sz="1600" spc="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latin typeface="Arial MT"/>
                          <a:cs typeface="Arial MT"/>
                        </a:rPr>
                        <a:t>DALYKAIS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925">
                    <a:solidFill>
                      <a:srgbClr val="BCCCD3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9240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10"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925">
                    <a:solidFill>
                      <a:srgbClr val="BCCCD3"/>
                    </a:solidFill>
                  </a:tcPr>
                </a:tc>
              </a:tr>
              <a:tr h="298540">
                <a:tc>
                  <a:txBody>
                    <a:bodyPr/>
                    <a:lstStyle/>
                    <a:p>
                      <a:pPr marL="91440">
                        <a:lnSpc>
                          <a:spcPts val="1839"/>
                        </a:lnSpc>
                        <a:spcBef>
                          <a:spcPts val="409"/>
                        </a:spcBef>
                      </a:pPr>
                      <a:r>
                        <a:rPr dirty="0" sz="1600" spc="-60">
                          <a:latin typeface="Arial MT"/>
                          <a:cs typeface="Arial MT"/>
                        </a:rPr>
                        <a:t>LIETUVIŲ</a:t>
                      </a:r>
                      <a:r>
                        <a:rPr dirty="0" sz="16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KALBA</a:t>
                      </a:r>
                      <a:r>
                        <a:rPr dirty="0" sz="1600" spc="-9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IR</a:t>
                      </a:r>
                      <a:r>
                        <a:rPr dirty="0" sz="160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65">
                          <a:latin typeface="Arial MT"/>
                          <a:cs typeface="Arial MT"/>
                        </a:rPr>
                        <a:t>LITERATŪRA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52069">
                    <a:solidFill>
                      <a:srgbClr val="BCCCD3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9177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5"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290">
                    <a:solidFill>
                      <a:srgbClr val="BCCCD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6588886" y="4112029"/>
          <a:ext cx="4988560" cy="23533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68775"/>
                <a:gridCol w="819785"/>
              </a:tblGrid>
              <a:tr h="273915">
                <a:tc>
                  <a:txBody>
                    <a:bodyPr/>
                    <a:lstStyle/>
                    <a:p>
                      <a:pPr marL="92075">
                        <a:lnSpc>
                          <a:spcPts val="1764"/>
                        </a:lnSpc>
                      </a:pPr>
                      <a:r>
                        <a:rPr dirty="0" sz="1600" spc="-5" b="1">
                          <a:latin typeface="Arial"/>
                          <a:cs typeface="Arial"/>
                        </a:rPr>
                        <a:t>Konkursinio</a:t>
                      </a:r>
                      <a:r>
                        <a:rPr dirty="0" sz="1600" spc="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latin typeface="Arial"/>
                          <a:cs typeface="Arial"/>
                        </a:rPr>
                        <a:t>balo</a:t>
                      </a:r>
                      <a:r>
                        <a:rPr dirty="0" sz="1600" spc="-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latin typeface="Arial"/>
                          <a:cs typeface="Arial"/>
                        </a:rPr>
                        <a:t>sandara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CCC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CCCD3"/>
                    </a:solidFill>
                  </a:tcPr>
                </a:tc>
              </a:tr>
              <a:tr h="368896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sz="1600" spc="-35" b="1">
                          <a:latin typeface="Arial"/>
                          <a:cs typeface="Arial"/>
                        </a:rPr>
                        <a:t>MATEMATIKA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59055"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BCCCD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034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600" spc="-5" b="1">
                          <a:latin typeface="Arial"/>
                          <a:cs typeface="Arial"/>
                        </a:rPr>
                        <a:t>0,40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BCCCD3"/>
                    </a:solidFill>
                  </a:tcPr>
                </a:tc>
              </a:tr>
              <a:tr h="831839">
                <a:tc>
                  <a:txBody>
                    <a:bodyPr/>
                    <a:lstStyle/>
                    <a:p>
                      <a:pPr marL="92075" marR="74739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600" spc="-10">
                          <a:latin typeface="Arial MT"/>
                          <a:cs typeface="Arial MT"/>
                        </a:rPr>
                        <a:t>ISTORIJA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/ </a:t>
                      </a:r>
                      <a:r>
                        <a:rPr dirty="0" sz="1600" spc="-55">
                          <a:latin typeface="Arial MT"/>
                          <a:cs typeface="Arial MT"/>
                        </a:rPr>
                        <a:t>INFORMACINĖS </a:t>
                      </a:r>
                      <a:r>
                        <a:rPr dirty="0" sz="1600" spc="-5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10">
                          <a:latin typeface="Arial MT"/>
                          <a:cs typeface="Arial MT"/>
                        </a:rPr>
                        <a:t>TECHNOLOGIJOS</a:t>
                      </a:r>
                      <a:r>
                        <a:rPr dirty="0" sz="1600" spc="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/</a:t>
                      </a:r>
                      <a:r>
                        <a:rPr dirty="0" sz="160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GEOGRAFIJA</a:t>
                      </a:r>
                      <a:r>
                        <a:rPr dirty="0" sz="1600" spc="-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/ </a:t>
                      </a:r>
                      <a:r>
                        <a:rPr dirty="0" sz="1600" spc="-4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85">
                          <a:latin typeface="Arial MT"/>
                          <a:cs typeface="Arial MT"/>
                        </a:rPr>
                        <a:t>UŽSIENIO</a:t>
                      </a:r>
                      <a:r>
                        <a:rPr dirty="0" sz="1600" spc="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10">
                          <a:latin typeface="Arial MT"/>
                          <a:cs typeface="Arial MT"/>
                        </a:rPr>
                        <a:t>KALBA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815">
                    <a:solidFill>
                      <a:srgbClr val="BCCCD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034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600" spc="-5"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3815">
                    <a:solidFill>
                      <a:srgbClr val="BCCCD3"/>
                    </a:solidFill>
                  </a:tcPr>
                </a:tc>
              </a:tr>
              <a:tr h="579562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5">
                          <a:latin typeface="Arial MT"/>
                          <a:cs typeface="Arial MT"/>
                        </a:rPr>
                        <a:t>BET</a:t>
                      </a:r>
                      <a:r>
                        <a:rPr dirty="0" sz="1600" spc="-4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KURIS </a:t>
                      </a:r>
                      <a:r>
                        <a:rPr dirty="0" sz="1600" spc="-20">
                          <a:latin typeface="Arial MT"/>
                          <a:cs typeface="Arial MT"/>
                        </a:rPr>
                        <a:t>DALYKAS,</a:t>
                      </a:r>
                      <a:r>
                        <a:rPr dirty="0" sz="1600" spc="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latin typeface="Arial MT"/>
                          <a:cs typeface="Arial MT"/>
                        </a:rPr>
                        <a:t>NESUTAMPANTIS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dirty="0" sz="1600" spc="-5">
                          <a:latin typeface="Arial MT"/>
                          <a:cs typeface="Arial MT"/>
                        </a:rPr>
                        <a:t>SU</a:t>
                      </a:r>
                      <a:r>
                        <a:rPr dirty="0" sz="16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latin typeface="Arial MT"/>
                          <a:cs typeface="Arial MT"/>
                        </a:rPr>
                        <a:t>KITAIS</a:t>
                      </a:r>
                      <a:r>
                        <a:rPr dirty="0" sz="1600" spc="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KONKURSINIAIS</a:t>
                      </a:r>
                      <a:r>
                        <a:rPr dirty="0" sz="1600" spc="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25">
                          <a:latin typeface="Arial MT"/>
                          <a:cs typeface="Arial MT"/>
                        </a:rPr>
                        <a:t>DALYKAIS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925">
                    <a:solidFill>
                      <a:srgbClr val="BCCCD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034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10"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925">
                    <a:solidFill>
                      <a:srgbClr val="BCCCD3"/>
                    </a:solidFill>
                  </a:tcPr>
                </a:tc>
              </a:tr>
              <a:tr h="298540">
                <a:tc>
                  <a:txBody>
                    <a:bodyPr/>
                    <a:lstStyle/>
                    <a:p>
                      <a:pPr marL="92075">
                        <a:lnSpc>
                          <a:spcPts val="1839"/>
                        </a:lnSpc>
                        <a:spcBef>
                          <a:spcPts val="409"/>
                        </a:spcBef>
                      </a:pPr>
                      <a:r>
                        <a:rPr dirty="0" sz="1600" spc="-60">
                          <a:latin typeface="Arial MT"/>
                          <a:cs typeface="Arial MT"/>
                        </a:rPr>
                        <a:t>LIETUVIŲ</a:t>
                      </a:r>
                      <a:r>
                        <a:rPr dirty="0" sz="16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KALBA</a:t>
                      </a:r>
                      <a:r>
                        <a:rPr dirty="0" sz="1600" spc="-9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IR</a:t>
                      </a:r>
                      <a:r>
                        <a:rPr dirty="0" sz="160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65">
                          <a:latin typeface="Arial MT"/>
                          <a:cs typeface="Arial MT"/>
                        </a:rPr>
                        <a:t>LITERATŪRA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52069">
                    <a:solidFill>
                      <a:srgbClr val="BCCCD3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034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5">
                          <a:latin typeface="Arial MT"/>
                          <a:cs typeface="Arial MT"/>
                        </a:rPr>
                        <a:t>0,20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34290">
                    <a:solidFill>
                      <a:srgbClr val="BCCCD3"/>
                    </a:solidFill>
                  </a:tcPr>
                </a:tc>
              </a:tr>
            </a:tbl>
          </a:graphicData>
        </a:graphic>
      </p:graphicFrame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88880" y="480059"/>
            <a:ext cx="1600200" cy="455675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DDA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084830"/>
            <a:ext cx="12192000" cy="466953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6344" y="550163"/>
            <a:ext cx="2122932" cy="60502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9681" y="1501520"/>
            <a:ext cx="8536940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5"/>
              <a:t>Daugiau</a:t>
            </a:r>
            <a:r>
              <a:rPr dirty="0" sz="4400" spc="-15"/>
              <a:t> </a:t>
            </a:r>
            <a:r>
              <a:rPr dirty="0" sz="4400" spc="-5"/>
              <a:t>apie</a:t>
            </a:r>
            <a:r>
              <a:rPr dirty="0" sz="4400" spc="-10"/>
              <a:t> </a:t>
            </a:r>
            <a:r>
              <a:rPr dirty="0" sz="4400" spc="-5"/>
              <a:t>studijų</a:t>
            </a:r>
            <a:r>
              <a:rPr dirty="0" sz="4400" spc="-25"/>
              <a:t> </a:t>
            </a:r>
            <a:r>
              <a:rPr dirty="0" sz="4400"/>
              <a:t>programas</a:t>
            </a:r>
            <a:endParaRPr sz="4400"/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84307" y="4760976"/>
            <a:ext cx="1331976" cy="133197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7783" y="2680716"/>
            <a:ext cx="3646932" cy="3645408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DD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9318" y="235661"/>
            <a:ext cx="635000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>
                <a:solidFill>
                  <a:srgbClr val="0A4DC6"/>
                </a:solidFill>
              </a:rPr>
              <a:t>PRIĖMIMAS</a:t>
            </a:r>
            <a:r>
              <a:rPr dirty="0" spc="-20">
                <a:solidFill>
                  <a:srgbClr val="0A4DC6"/>
                </a:solidFill>
              </a:rPr>
              <a:t> </a:t>
            </a:r>
            <a:r>
              <a:rPr dirty="0">
                <a:solidFill>
                  <a:srgbClr val="0A4DC6"/>
                </a:solidFill>
              </a:rPr>
              <a:t>Į</a:t>
            </a:r>
            <a:r>
              <a:rPr dirty="0" spc="-25">
                <a:solidFill>
                  <a:srgbClr val="0A4DC6"/>
                </a:solidFill>
              </a:rPr>
              <a:t> </a:t>
            </a:r>
            <a:r>
              <a:rPr dirty="0" spc="-5">
                <a:solidFill>
                  <a:srgbClr val="0A4DC6"/>
                </a:solidFill>
              </a:rPr>
              <a:t>UNIVERSITETĄ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9318" y="1542034"/>
            <a:ext cx="5293995" cy="3356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735"/>
              </a:lnSpc>
              <a:spcBef>
                <a:spcPts val="100"/>
              </a:spcBef>
            </a:pPr>
            <a:r>
              <a:rPr dirty="0" sz="2400" spc="-10" b="1">
                <a:latin typeface="Arial"/>
                <a:cs typeface="Arial"/>
              </a:rPr>
              <a:t>BENDRASIS</a:t>
            </a:r>
            <a:r>
              <a:rPr dirty="0" sz="2400" spc="-5" b="1">
                <a:latin typeface="Arial"/>
                <a:cs typeface="Arial"/>
              </a:rPr>
              <a:t> PRIĖMIMAS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735"/>
              </a:lnSpc>
            </a:pPr>
            <a:r>
              <a:rPr dirty="0" u="heavy" sz="2400" spc="-1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2"/>
              </a:rPr>
              <a:t>www.lamabpo.lt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10"/>
              </a:spcBef>
            </a:pPr>
            <a:r>
              <a:rPr dirty="0" sz="2000" spc="-5" b="1">
                <a:latin typeface="Arial"/>
                <a:cs typeface="Arial"/>
              </a:rPr>
              <a:t>Priėmimas</a:t>
            </a:r>
            <a:r>
              <a:rPr dirty="0" sz="2000" spc="-55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vykdomas</a:t>
            </a:r>
            <a:r>
              <a:rPr dirty="0" sz="2000" spc="2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į: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35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000" spc="-100">
                <a:latin typeface="Arial MT"/>
                <a:cs typeface="Arial MT"/>
              </a:rPr>
              <a:t>valstybės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finansuojamas</a:t>
            </a:r>
            <a:r>
              <a:rPr dirty="0" sz="2000" spc="-6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vietas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(VF);</a:t>
            </a:r>
            <a:endParaRPr sz="2000">
              <a:latin typeface="Arial MT"/>
              <a:cs typeface="Arial MT"/>
            </a:endParaRPr>
          </a:p>
          <a:p>
            <a:pPr marL="355600" indent="-342900">
              <a:lnSpc>
                <a:spcPts val="2280"/>
              </a:lnSpc>
              <a:spcBef>
                <a:spcPts val="135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000" spc="-100">
                <a:latin typeface="Arial MT"/>
                <a:cs typeface="Arial MT"/>
              </a:rPr>
              <a:t>valstybės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nefinansuojamas</a:t>
            </a:r>
            <a:r>
              <a:rPr dirty="0" sz="2000" spc="-4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vietas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su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 spc="-130">
                <a:latin typeface="Arial MT"/>
                <a:cs typeface="Arial MT"/>
              </a:rPr>
              <a:t>studijų</a:t>
            </a:r>
            <a:endParaRPr sz="2000">
              <a:latin typeface="Arial MT"/>
              <a:cs typeface="Arial MT"/>
            </a:endParaRPr>
          </a:p>
          <a:p>
            <a:pPr marL="355600">
              <a:lnSpc>
                <a:spcPts val="2280"/>
              </a:lnSpc>
            </a:pPr>
            <a:r>
              <a:rPr dirty="0" sz="2000">
                <a:latin typeface="Arial MT"/>
                <a:cs typeface="Arial MT"/>
              </a:rPr>
              <a:t>stipendija</a:t>
            </a:r>
            <a:r>
              <a:rPr dirty="0" sz="2000" spc="-5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(VNF/ST);</a:t>
            </a:r>
            <a:endParaRPr sz="2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137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000" spc="-100">
                <a:latin typeface="Arial MT"/>
                <a:cs typeface="Arial MT"/>
              </a:rPr>
              <a:t>valstybės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nefinansuojamas</a:t>
            </a:r>
            <a:r>
              <a:rPr dirty="0" sz="2000" spc="-5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vietas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(VNF).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68356" y="341375"/>
            <a:ext cx="1382268" cy="39471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52032" y="1552955"/>
            <a:ext cx="5839968" cy="3898391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DD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9318" y="235661"/>
            <a:ext cx="635000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>
                <a:solidFill>
                  <a:srgbClr val="0A4DC6"/>
                </a:solidFill>
              </a:rPr>
              <a:t>PRIĖMIMAS</a:t>
            </a:r>
            <a:r>
              <a:rPr dirty="0" spc="-20">
                <a:solidFill>
                  <a:srgbClr val="0A4DC6"/>
                </a:solidFill>
              </a:rPr>
              <a:t> </a:t>
            </a:r>
            <a:r>
              <a:rPr dirty="0">
                <a:solidFill>
                  <a:srgbClr val="0A4DC6"/>
                </a:solidFill>
              </a:rPr>
              <a:t>Į</a:t>
            </a:r>
            <a:r>
              <a:rPr dirty="0" spc="-25">
                <a:solidFill>
                  <a:srgbClr val="0A4DC6"/>
                </a:solidFill>
              </a:rPr>
              <a:t> </a:t>
            </a:r>
            <a:r>
              <a:rPr dirty="0" spc="-5">
                <a:solidFill>
                  <a:srgbClr val="0A4DC6"/>
                </a:solidFill>
              </a:rPr>
              <a:t>UNIVERSITETĄ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9318" y="1542034"/>
            <a:ext cx="10306050" cy="37331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Arial"/>
                <a:cs typeface="Arial"/>
              </a:rPr>
              <a:t>BENDRASIS</a:t>
            </a:r>
            <a:r>
              <a:rPr dirty="0" sz="2400" spc="2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PRIĖMIMAS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u="heavy" sz="2400" spc="-10" b="1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2"/>
              </a:rPr>
              <a:t>www.lamabpo.lt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5"/>
              </a:spcBef>
            </a:pPr>
            <a:r>
              <a:rPr dirty="0" sz="2000" spc="-5" b="1">
                <a:latin typeface="Arial"/>
                <a:cs typeface="Arial"/>
              </a:rPr>
              <a:t>Pagrindinis</a:t>
            </a:r>
            <a:r>
              <a:rPr dirty="0" sz="2000" spc="-3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etapas</a:t>
            </a:r>
            <a:endParaRPr sz="20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1565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2000">
                <a:latin typeface="Arial MT"/>
                <a:cs typeface="Arial MT"/>
              </a:rPr>
              <a:t>Stojamieji</a:t>
            </a:r>
            <a:r>
              <a:rPr dirty="0" sz="2000" spc="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egzaminai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ir</a:t>
            </a:r>
            <a:r>
              <a:rPr dirty="0" sz="2000" spc="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testai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– </a:t>
            </a:r>
            <a:r>
              <a:rPr dirty="0" sz="2000" spc="-200">
                <a:latin typeface="Arial MT"/>
                <a:cs typeface="Arial MT"/>
              </a:rPr>
              <a:t>stojamųjų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 spc="-114">
                <a:latin typeface="Arial MT"/>
                <a:cs typeface="Arial MT"/>
              </a:rPr>
              <a:t>egzaminų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sesijos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metu</a:t>
            </a:r>
            <a:endParaRPr sz="20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1355"/>
              </a:spcBef>
              <a:buChar char="•"/>
              <a:tabLst>
                <a:tab pos="240665" algn="l"/>
                <a:tab pos="241300" algn="l"/>
                <a:tab pos="6607809" algn="l"/>
              </a:tabLst>
            </a:pPr>
            <a:r>
              <a:rPr dirty="0" sz="2000">
                <a:latin typeface="Arial MT"/>
                <a:cs typeface="Arial MT"/>
              </a:rPr>
              <a:t>Meninio</a:t>
            </a:r>
            <a:r>
              <a:rPr dirty="0" sz="2000" spc="5">
                <a:latin typeface="Arial MT"/>
                <a:cs typeface="Arial MT"/>
              </a:rPr>
              <a:t> </a:t>
            </a:r>
            <a:r>
              <a:rPr dirty="0" sz="2000" spc="-65">
                <a:latin typeface="Arial MT"/>
                <a:cs typeface="Arial MT"/>
              </a:rPr>
              <a:t>architektūrinio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išsilavinimo</a:t>
            </a:r>
            <a:r>
              <a:rPr dirty="0" sz="2000" spc="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egzaminas,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stojant</a:t>
            </a:r>
            <a:r>
              <a:rPr dirty="0" sz="2000" spc="-5">
                <a:latin typeface="Arial MT"/>
                <a:cs typeface="Arial MT"/>
              </a:rPr>
              <a:t> </a:t>
            </a:r>
            <a:r>
              <a:rPr dirty="0" sz="2000" spc="-1555">
                <a:latin typeface="Arial MT"/>
                <a:cs typeface="Arial MT"/>
              </a:rPr>
              <a:t>į	</a:t>
            </a:r>
            <a:r>
              <a:rPr dirty="0" sz="2000" b="1">
                <a:latin typeface="Arial"/>
                <a:cs typeface="Arial"/>
              </a:rPr>
              <a:t>Architektūrą</a:t>
            </a:r>
            <a:r>
              <a:rPr dirty="0" sz="2000">
                <a:latin typeface="Arial MT"/>
                <a:cs typeface="Arial MT"/>
              </a:rPr>
              <a:t>.</a:t>
            </a:r>
            <a:endParaRPr sz="20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1355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2000" spc="-75">
                <a:latin typeface="Arial MT"/>
                <a:cs typeface="Arial MT"/>
              </a:rPr>
              <a:t>Kraštovaizdžio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 spc="-75">
                <a:latin typeface="Arial MT"/>
                <a:cs typeface="Arial MT"/>
              </a:rPr>
              <a:t>architektūros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 spc="-225">
                <a:latin typeface="Arial MT"/>
                <a:cs typeface="Arial MT"/>
              </a:rPr>
              <a:t>gebėjimų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egzaminas,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stojant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 spc="-1555">
                <a:latin typeface="Arial MT"/>
                <a:cs typeface="Arial MT"/>
              </a:rPr>
              <a:t>į</a:t>
            </a:r>
            <a:r>
              <a:rPr dirty="0" sz="2000" spc="40">
                <a:latin typeface="Arial MT"/>
                <a:cs typeface="Arial MT"/>
              </a:rPr>
              <a:t> </a:t>
            </a:r>
            <a:r>
              <a:rPr dirty="0" sz="2000" spc="-5" b="1">
                <a:latin typeface="Arial"/>
                <a:cs typeface="Arial"/>
              </a:rPr>
              <a:t>Kraštovaizdžio</a:t>
            </a:r>
            <a:r>
              <a:rPr dirty="0" sz="2000" spc="-2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architektūrą</a:t>
            </a:r>
            <a:r>
              <a:rPr dirty="0" sz="2000">
                <a:latin typeface="Arial MT"/>
                <a:cs typeface="Arial MT"/>
              </a:rPr>
              <a:t>.</a:t>
            </a:r>
            <a:endParaRPr sz="20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1370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2000">
                <a:latin typeface="Arial MT"/>
                <a:cs typeface="Arial MT"/>
              </a:rPr>
              <a:t>Profesinio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tinkamumo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testas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stojant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 spc="-1555">
                <a:latin typeface="Arial MT"/>
                <a:cs typeface="Arial MT"/>
              </a:rPr>
              <a:t>į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 spc="-5" b="1">
                <a:latin typeface="Arial"/>
                <a:cs typeface="Arial"/>
              </a:rPr>
              <a:t>Orlaivių pilotavimą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>
                <a:latin typeface="Arial MT"/>
                <a:cs typeface="Arial MT"/>
              </a:rPr>
              <a:t>ir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 spc="-5" b="1">
                <a:latin typeface="Arial"/>
                <a:cs typeface="Arial"/>
              </a:rPr>
              <a:t>Skrydžių</a:t>
            </a:r>
            <a:r>
              <a:rPr dirty="0" sz="2000" spc="20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valdymą</a:t>
            </a:r>
            <a:r>
              <a:rPr dirty="0" sz="2000" spc="-10">
                <a:latin typeface="Arial MT"/>
                <a:cs typeface="Arial MT"/>
              </a:rPr>
              <a:t>.</a:t>
            </a:r>
            <a:endParaRPr sz="20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1355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2000">
                <a:latin typeface="Arial MT"/>
                <a:cs typeface="Arial MT"/>
              </a:rPr>
              <a:t>Fizinio</a:t>
            </a:r>
            <a:r>
              <a:rPr dirty="0" sz="2000" spc="5">
                <a:latin typeface="Arial MT"/>
                <a:cs typeface="Arial MT"/>
              </a:rPr>
              <a:t> </a:t>
            </a:r>
            <a:r>
              <a:rPr dirty="0" sz="2000" spc="-114">
                <a:latin typeface="Arial MT"/>
                <a:cs typeface="Arial MT"/>
              </a:rPr>
              <a:t>pajėgum</a:t>
            </a:r>
            <a:r>
              <a:rPr dirty="0" sz="2000" spc="-105">
                <a:latin typeface="Arial MT"/>
                <a:cs typeface="Arial MT"/>
              </a:rPr>
              <a:t>o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testas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stojant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 spc="-1555">
                <a:latin typeface="Arial MT"/>
                <a:cs typeface="Arial MT"/>
              </a:rPr>
              <a:t>į</a:t>
            </a:r>
            <a:r>
              <a:rPr dirty="0" sz="2000" spc="5">
                <a:latin typeface="Arial MT"/>
                <a:cs typeface="Arial MT"/>
              </a:rPr>
              <a:t> </a:t>
            </a:r>
            <a:r>
              <a:rPr dirty="0" sz="2000" b="1">
                <a:latin typeface="Arial"/>
                <a:cs typeface="Arial"/>
              </a:rPr>
              <a:t>Orla</a:t>
            </a:r>
            <a:r>
              <a:rPr dirty="0" sz="2000" spc="-10" b="1">
                <a:latin typeface="Arial"/>
                <a:cs typeface="Arial"/>
              </a:rPr>
              <a:t>i</a:t>
            </a:r>
            <a:r>
              <a:rPr dirty="0" sz="2000" spc="-25" b="1">
                <a:latin typeface="Arial"/>
                <a:cs typeface="Arial"/>
              </a:rPr>
              <a:t>v</a:t>
            </a:r>
            <a:r>
              <a:rPr dirty="0" sz="2000" b="1">
                <a:latin typeface="Arial"/>
                <a:cs typeface="Arial"/>
              </a:rPr>
              <a:t>ių</a:t>
            </a:r>
            <a:r>
              <a:rPr dirty="0" sz="2000" spc="-2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pi</a:t>
            </a:r>
            <a:r>
              <a:rPr dirty="0" sz="2000" spc="-10" b="1">
                <a:latin typeface="Arial"/>
                <a:cs typeface="Arial"/>
              </a:rPr>
              <a:t>l</a:t>
            </a:r>
            <a:r>
              <a:rPr dirty="0" sz="2000" b="1">
                <a:latin typeface="Arial"/>
                <a:cs typeface="Arial"/>
              </a:rPr>
              <a:t>ota</a:t>
            </a:r>
            <a:r>
              <a:rPr dirty="0" sz="2000" spc="-20" b="1">
                <a:latin typeface="Arial"/>
                <a:cs typeface="Arial"/>
              </a:rPr>
              <a:t>v</a:t>
            </a:r>
            <a:r>
              <a:rPr dirty="0" sz="2000" b="1">
                <a:latin typeface="Arial"/>
                <a:cs typeface="Arial"/>
              </a:rPr>
              <a:t>i</a:t>
            </a:r>
            <a:r>
              <a:rPr dirty="0" sz="2000" spc="-10" b="1">
                <a:latin typeface="Arial"/>
                <a:cs typeface="Arial"/>
              </a:rPr>
              <a:t>m</a:t>
            </a:r>
            <a:r>
              <a:rPr dirty="0" sz="2000" spc="-5" b="1">
                <a:latin typeface="Arial"/>
                <a:cs typeface="Arial"/>
              </a:rPr>
              <a:t>ą.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68356" y="341375"/>
            <a:ext cx="1382268" cy="394715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DD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9318" y="235661"/>
            <a:ext cx="635000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>
                <a:solidFill>
                  <a:srgbClr val="0A4DC6"/>
                </a:solidFill>
              </a:rPr>
              <a:t>PRIĖMIMAS</a:t>
            </a:r>
            <a:r>
              <a:rPr dirty="0" spc="-20">
                <a:solidFill>
                  <a:srgbClr val="0A4DC6"/>
                </a:solidFill>
              </a:rPr>
              <a:t> </a:t>
            </a:r>
            <a:r>
              <a:rPr dirty="0">
                <a:solidFill>
                  <a:srgbClr val="0A4DC6"/>
                </a:solidFill>
              </a:rPr>
              <a:t>Į</a:t>
            </a:r>
            <a:r>
              <a:rPr dirty="0" spc="-25">
                <a:solidFill>
                  <a:srgbClr val="0A4DC6"/>
                </a:solidFill>
              </a:rPr>
              <a:t> </a:t>
            </a:r>
            <a:r>
              <a:rPr dirty="0" spc="-5">
                <a:solidFill>
                  <a:srgbClr val="0A4DC6"/>
                </a:solidFill>
              </a:rPr>
              <a:t>UNIVERSITETĄ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9318" y="1542034"/>
            <a:ext cx="11172825" cy="4933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1">
                <a:latin typeface="Arial"/>
                <a:cs typeface="Arial"/>
              </a:rPr>
              <a:t>IŠANKSTINIS</a:t>
            </a:r>
            <a:r>
              <a:rPr dirty="0" sz="2400" spc="4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PRIĖMIMAS</a:t>
            </a:r>
            <a:r>
              <a:rPr dirty="0" sz="2400" spc="25" b="1"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0A4DC6"/>
                </a:solidFill>
                <a:latin typeface="Arial"/>
                <a:cs typeface="Arial"/>
              </a:rPr>
              <a:t>vilniustech.lt\stojantiesiems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dirty="0" sz="1900" spc="-10" b="1">
                <a:latin typeface="Arial"/>
                <a:cs typeface="Arial"/>
              </a:rPr>
              <a:t>Priėmimas</a:t>
            </a:r>
            <a:r>
              <a:rPr dirty="0" sz="1900" spc="40" b="1">
                <a:latin typeface="Arial"/>
                <a:cs typeface="Arial"/>
              </a:rPr>
              <a:t> </a:t>
            </a:r>
            <a:r>
              <a:rPr dirty="0" sz="1900" spc="-10" b="1">
                <a:latin typeface="Arial"/>
                <a:cs typeface="Arial"/>
              </a:rPr>
              <a:t>vykdomas</a:t>
            </a:r>
            <a:r>
              <a:rPr dirty="0" sz="1900" spc="6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į</a:t>
            </a:r>
            <a:r>
              <a:rPr dirty="0" sz="1900" spc="-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VILNIUS</a:t>
            </a:r>
            <a:r>
              <a:rPr dirty="0" sz="1900" spc="1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TECH</a:t>
            </a:r>
            <a:r>
              <a:rPr dirty="0" sz="1900" spc="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bakalauro</a:t>
            </a:r>
            <a:r>
              <a:rPr dirty="0" sz="1900" spc="2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studijas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0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  <a:tab pos="4215130" algn="l"/>
              </a:tabLst>
            </a:pPr>
            <a:r>
              <a:rPr dirty="0" sz="1800">
                <a:latin typeface="Arial MT"/>
                <a:cs typeface="Arial MT"/>
              </a:rPr>
              <a:t>P</a:t>
            </a:r>
            <a:r>
              <a:rPr dirty="0" sz="1800" spc="-10">
                <a:latin typeface="Arial MT"/>
                <a:cs typeface="Arial MT"/>
              </a:rPr>
              <a:t>a</a:t>
            </a:r>
            <a:r>
              <a:rPr dirty="0" sz="1800">
                <a:latin typeface="Arial MT"/>
                <a:cs typeface="Arial MT"/>
              </a:rPr>
              <a:t>teik</a:t>
            </a:r>
            <a:r>
              <a:rPr dirty="0" sz="1800" spc="-10">
                <a:latin typeface="Arial MT"/>
                <a:cs typeface="Arial MT"/>
              </a:rPr>
              <a:t>i</a:t>
            </a:r>
            <a:r>
              <a:rPr dirty="0" sz="1800" spc="-5">
                <a:latin typeface="Arial MT"/>
                <a:cs typeface="Arial MT"/>
              </a:rPr>
              <a:t>am</a:t>
            </a:r>
            <a:r>
              <a:rPr dirty="0" sz="1800" spc="-10">
                <a:latin typeface="Arial MT"/>
                <a:cs typeface="Arial MT"/>
              </a:rPr>
              <a:t>a</a:t>
            </a:r>
            <a:r>
              <a:rPr dirty="0" sz="1800">
                <a:latin typeface="Arial MT"/>
                <a:cs typeface="Arial MT"/>
              </a:rPr>
              <a:t>s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pr</a:t>
            </a:r>
            <a:r>
              <a:rPr dirty="0" sz="1800" spc="-10">
                <a:latin typeface="Arial MT"/>
                <a:cs typeface="Arial MT"/>
              </a:rPr>
              <a:t>a</a:t>
            </a:r>
            <a:r>
              <a:rPr dirty="0" sz="1800">
                <a:latin typeface="Arial MT"/>
                <a:cs typeface="Arial MT"/>
              </a:rPr>
              <a:t>š</a:t>
            </a:r>
            <a:r>
              <a:rPr dirty="0" sz="1800" spc="-25">
                <a:latin typeface="Arial MT"/>
                <a:cs typeface="Arial MT"/>
              </a:rPr>
              <a:t>y</a:t>
            </a:r>
            <a:r>
              <a:rPr dirty="0" sz="1800">
                <a:latin typeface="Arial MT"/>
                <a:cs typeface="Arial MT"/>
              </a:rPr>
              <a:t>mas</a:t>
            </a:r>
            <a:r>
              <a:rPr dirty="0" sz="1800" spc="3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i</a:t>
            </a:r>
            <a:r>
              <a:rPr dirty="0" sz="1800">
                <a:latin typeface="Arial MT"/>
                <a:cs typeface="Arial MT"/>
              </a:rPr>
              <a:t>r</a:t>
            </a:r>
            <a:r>
              <a:rPr dirty="0" sz="1800" spc="-5">
                <a:latin typeface="Arial MT"/>
                <a:cs typeface="Arial MT"/>
              </a:rPr>
              <a:t> d</a:t>
            </a:r>
            <a:r>
              <a:rPr dirty="0" sz="1800" spc="-10">
                <a:latin typeface="Arial MT"/>
                <a:cs typeface="Arial MT"/>
              </a:rPr>
              <a:t>o</a:t>
            </a:r>
            <a:r>
              <a:rPr dirty="0" sz="1800">
                <a:latin typeface="Arial MT"/>
                <a:cs typeface="Arial MT"/>
              </a:rPr>
              <a:t>kum</a:t>
            </a:r>
            <a:r>
              <a:rPr dirty="0" sz="1800" spc="-10">
                <a:latin typeface="Arial MT"/>
                <a:cs typeface="Arial MT"/>
              </a:rPr>
              <a:t>e</a:t>
            </a:r>
            <a:r>
              <a:rPr dirty="0" sz="1800" spc="-5">
                <a:latin typeface="Arial MT"/>
                <a:cs typeface="Arial MT"/>
              </a:rPr>
              <a:t>nt</a:t>
            </a:r>
            <a:r>
              <a:rPr dirty="0" sz="1800" spc="-10">
                <a:latin typeface="Arial MT"/>
                <a:cs typeface="Arial MT"/>
              </a:rPr>
              <a:t>a</a:t>
            </a:r>
            <a:r>
              <a:rPr dirty="0" sz="1800">
                <a:latin typeface="Arial MT"/>
                <a:cs typeface="Arial MT"/>
              </a:rPr>
              <a:t>i	(vas</a:t>
            </a:r>
            <a:r>
              <a:rPr dirty="0" sz="1800" spc="-10">
                <a:latin typeface="Arial MT"/>
                <a:cs typeface="Arial MT"/>
              </a:rPr>
              <a:t>a</a:t>
            </a:r>
            <a:r>
              <a:rPr dirty="0" sz="1800">
                <a:latin typeface="Arial MT"/>
                <a:cs typeface="Arial MT"/>
              </a:rPr>
              <a:t>rio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1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d</a:t>
            </a:r>
            <a:r>
              <a:rPr dirty="0" sz="1800">
                <a:latin typeface="Arial MT"/>
                <a:cs typeface="Arial MT"/>
              </a:rPr>
              <a:t>.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–</a:t>
            </a:r>
            <a:r>
              <a:rPr dirty="0" sz="1800" spc="-5">
                <a:latin typeface="Arial MT"/>
                <a:cs typeface="Arial MT"/>
              </a:rPr>
              <a:t> g</a:t>
            </a:r>
            <a:r>
              <a:rPr dirty="0" sz="1800" spc="-10">
                <a:latin typeface="Arial MT"/>
                <a:cs typeface="Arial MT"/>
              </a:rPr>
              <a:t>e</a:t>
            </a:r>
            <a:r>
              <a:rPr dirty="0" sz="1800" spc="-5">
                <a:latin typeface="Arial MT"/>
                <a:cs typeface="Arial MT"/>
              </a:rPr>
              <a:t>g</a:t>
            </a:r>
            <a:r>
              <a:rPr dirty="0" sz="1800" spc="-10">
                <a:latin typeface="Arial MT"/>
                <a:cs typeface="Arial MT"/>
              </a:rPr>
              <a:t>u</a:t>
            </a:r>
            <a:r>
              <a:rPr dirty="0" sz="1800" spc="-570">
                <a:latin typeface="Arial MT"/>
                <a:cs typeface="Arial MT"/>
              </a:rPr>
              <a:t>žės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3</a:t>
            </a:r>
            <a:r>
              <a:rPr dirty="0" sz="1800">
                <a:latin typeface="Arial MT"/>
                <a:cs typeface="Arial MT"/>
              </a:rPr>
              <a:t>0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d.)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 MT"/>
              <a:buChar char="•"/>
            </a:pPr>
            <a:endParaRPr sz="205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1800" spc="-5" b="1">
                <a:latin typeface="Arial"/>
                <a:cs typeface="Arial"/>
              </a:rPr>
              <a:t>Pasirašoma sutartis</a:t>
            </a:r>
            <a:r>
              <a:rPr dirty="0" sz="1800" b="1">
                <a:latin typeface="Arial"/>
                <a:cs typeface="Arial"/>
              </a:rPr>
              <a:t> dėl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ketinimo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studijuoti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 MT"/>
              <a:buChar char="•"/>
            </a:pPr>
            <a:endParaRPr sz="20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1800" spc="-10">
                <a:latin typeface="Arial MT"/>
                <a:cs typeface="Arial MT"/>
              </a:rPr>
              <a:t>Kandidatas</a:t>
            </a:r>
            <a:r>
              <a:rPr dirty="0" sz="1800" spc="30">
                <a:latin typeface="Arial MT"/>
                <a:cs typeface="Arial MT"/>
              </a:rPr>
              <a:t> </a:t>
            </a:r>
            <a:r>
              <a:rPr dirty="0" sz="1800" spc="-1405">
                <a:latin typeface="Arial MT"/>
                <a:cs typeface="Arial MT"/>
              </a:rPr>
              <a:t>į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studentus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privalo</a:t>
            </a:r>
            <a:r>
              <a:rPr dirty="0" sz="1800" spc="2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dalyvauti</a:t>
            </a:r>
            <a:r>
              <a:rPr dirty="0" sz="1800" spc="4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stojimo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konkurse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per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280">
                <a:latin typeface="Arial MT"/>
                <a:cs typeface="Arial MT"/>
              </a:rPr>
              <a:t>Bendrąjį</a:t>
            </a:r>
            <a:r>
              <a:rPr dirty="0" sz="1800" spc="-190">
                <a:latin typeface="Arial MT"/>
                <a:cs typeface="Arial MT"/>
              </a:rPr>
              <a:t> </a:t>
            </a:r>
            <a:r>
              <a:rPr dirty="0" sz="1800" spc="-204">
                <a:latin typeface="Arial MT"/>
                <a:cs typeface="Arial MT"/>
              </a:rPr>
              <a:t>priėmimą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1405">
                <a:latin typeface="Arial MT"/>
                <a:cs typeface="Arial MT"/>
              </a:rPr>
              <a:t>į</a:t>
            </a:r>
            <a:r>
              <a:rPr dirty="0" sz="1800">
                <a:latin typeface="Arial MT"/>
                <a:cs typeface="Arial MT"/>
              </a:rPr>
              <a:t> VF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ir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VNF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vietas.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 MT"/>
              <a:buChar char="•"/>
            </a:pPr>
            <a:endParaRPr sz="2250">
              <a:latin typeface="Arial MT"/>
              <a:cs typeface="Arial MT"/>
            </a:endParaRPr>
          </a:p>
          <a:p>
            <a:pPr marL="12700" marR="13970">
              <a:lnSpc>
                <a:spcPts val="1939"/>
              </a:lnSpc>
              <a:spcBef>
                <a:spcPts val="5"/>
              </a:spcBef>
            </a:pPr>
            <a:r>
              <a:rPr dirty="0" sz="1800" spc="-190">
                <a:latin typeface="Arial MT"/>
                <a:cs typeface="Arial MT"/>
              </a:rPr>
              <a:t>Įstojus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1405">
                <a:latin typeface="Arial MT"/>
                <a:cs typeface="Arial MT"/>
              </a:rPr>
              <a:t>į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VNF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135">
                <a:latin typeface="Arial MT"/>
                <a:cs typeface="Arial MT"/>
              </a:rPr>
              <a:t>vietą,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5" b="1">
                <a:latin typeface="Arial"/>
                <a:cs typeface="Arial"/>
              </a:rPr>
              <a:t>1-mais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studijų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metais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studijų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įmoka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kompensuojama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100 proc., </a:t>
            </a:r>
            <a:r>
              <a:rPr dirty="0" sz="1800" b="1">
                <a:latin typeface="Arial"/>
                <a:cs typeface="Arial"/>
              </a:rPr>
              <a:t>jei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konkursinis </a:t>
            </a:r>
            <a:r>
              <a:rPr dirty="0" sz="1800" b="1">
                <a:latin typeface="Arial"/>
                <a:cs typeface="Arial"/>
              </a:rPr>
              <a:t>balas </a:t>
            </a:r>
            <a:r>
              <a:rPr dirty="0" sz="1800" spc="-484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yra </a:t>
            </a:r>
            <a:r>
              <a:rPr dirty="0" sz="1800" b="1">
                <a:latin typeface="Arial"/>
                <a:cs typeface="Arial"/>
              </a:rPr>
              <a:t>didesnis nei </a:t>
            </a:r>
            <a:r>
              <a:rPr dirty="0" sz="1800" spc="-5" b="1">
                <a:latin typeface="Arial"/>
                <a:cs typeface="Arial"/>
              </a:rPr>
              <a:t>7,00 </a:t>
            </a:r>
            <a:r>
              <a:rPr dirty="0" sz="1800" spc="-80">
                <a:latin typeface="Arial MT"/>
                <a:cs typeface="Arial MT"/>
              </a:rPr>
              <a:t>(socialinių </a:t>
            </a:r>
            <a:r>
              <a:rPr dirty="0" sz="1800" spc="-120">
                <a:latin typeface="Arial MT"/>
                <a:cs typeface="Arial MT"/>
              </a:rPr>
              <a:t>mokslų,</a:t>
            </a:r>
            <a:r>
              <a:rPr dirty="0" sz="1800" spc="-114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verslo ir viešosios </a:t>
            </a:r>
            <a:r>
              <a:rPr dirty="0" sz="1800" spc="-10">
                <a:latin typeface="Arial MT"/>
                <a:cs typeface="Arial MT"/>
              </a:rPr>
              <a:t>vadybos </a:t>
            </a:r>
            <a:r>
              <a:rPr dirty="0" sz="1800" spc="-250">
                <a:latin typeface="Arial MT"/>
                <a:cs typeface="Arial MT"/>
              </a:rPr>
              <a:t>krypčių</a:t>
            </a:r>
            <a:r>
              <a:rPr dirty="0" sz="1800" spc="-245">
                <a:latin typeface="Arial MT"/>
                <a:cs typeface="Arial MT"/>
              </a:rPr>
              <a:t> </a:t>
            </a:r>
            <a:r>
              <a:rPr dirty="0" sz="1800" spc="-140">
                <a:latin typeface="Arial MT"/>
                <a:cs typeface="Arial MT"/>
              </a:rPr>
              <a:t>grupių</a:t>
            </a:r>
            <a:r>
              <a:rPr dirty="0" sz="1800" spc="-135">
                <a:latin typeface="Arial MT"/>
                <a:cs typeface="Arial MT"/>
              </a:rPr>
              <a:t> </a:t>
            </a:r>
            <a:r>
              <a:rPr dirty="0" sz="1800" spc="-120">
                <a:latin typeface="Arial MT"/>
                <a:cs typeface="Arial MT"/>
              </a:rPr>
              <a:t>studijų</a:t>
            </a:r>
            <a:r>
              <a:rPr dirty="0" sz="1800" spc="-114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programose) arba 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6,00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75">
                <a:latin typeface="Arial MT"/>
                <a:cs typeface="Arial MT"/>
              </a:rPr>
              <a:t>(inžinerijos,</a:t>
            </a:r>
            <a:r>
              <a:rPr dirty="0" sz="1800" spc="2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informatikos,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matematikos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140">
                <a:latin typeface="Arial MT"/>
                <a:cs typeface="Arial MT"/>
              </a:rPr>
              <a:t>mokslų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250">
                <a:latin typeface="Arial MT"/>
                <a:cs typeface="Arial MT"/>
              </a:rPr>
              <a:t>krypčių</a:t>
            </a:r>
            <a:r>
              <a:rPr dirty="0" sz="1800" spc="-220">
                <a:latin typeface="Arial MT"/>
                <a:cs typeface="Arial MT"/>
              </a:rPr>
              <a:t> </a:t>
            </a:r>
            <a:r>
              <a:rPr dirty="0" sz="1800" spc="-140">
                <a:latin typeface="Arial MT"/>
                <a:cs typeface="Arial MT"/>
              </a:rPr>
              <a:t>grupių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120">
                <a:latin typeface="Arial MT"/>
                <a:cs typeface="Arial MT"/>
              </a:rPr>
              <a:t>studijų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programose)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250">
              <a:latin typeface="Arial MT"/>
              <a:cs typeface="Arial MT"/>
            </a:endParaRPr>
          </a:p>
          <a:p>
            <a:pPr marL="355600" marR="5080" indent="-342900">
              <a:lnSpc>
                <a:spcPts val="1939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1800" spc="-40">
                <a:latin typeface="Arial MT"/>
                <a:cs typeface="Arial MT"/>
              </a:rPr>
              <a:t>Toliau</a:t>
            </a:r>
            <a:r>
              <a:rPr dirty="0" sz="1800" spc="-5">
                <a:latin typeface="Arial MT"/>
                <a:cs typeface="Arial MT"/>
              </a:rPr>
              <a:t> kompensuojama</a:t>
            </a:r>
            <a:r>
              <a:rPr dirty="0" sz="1800" spc="30">
                <a:latin typeface="Arial MT"/>
                <a:cs typeface="Arial MT"/>
              </a:rPr>
              <a:t> </a:t>
            </a:r>
            <a:r>
              <a:rPr dirty="0" sz="1800" spc="-120">
                <a:latin typeface="Arial MT"/>
                <a:cs typeface="Arial MT"/>
              </a:rPr>
              <a:t>studijų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285">
                <a:latin typeface="Arial MT"/>
                <a:cs typeface="Arial MT"/>
              </a:rPr>
              <a:t>įmoka</a:t>
            </a:r>
            <a:r>
              <a:rPr dirty="0" sz="1800" spc="-204">
                <a:latin typeface="Arial MT"/>
                <a:cs typeface="Arial MT"/>
              </a:rPr>
              <a:t> </a:t>
            </a:r>
            <a:r>
              <a:rPr dirty="0" sz="1800" spc="-130">
                <a:latin typeface="Arial MT"/>
                <a:cs typeface="Arial MT"/>
              </a:rPr>
              <a:t>3-čiame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ir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80">
                <a:latin typeface="Arial MT"/>
                <a:cs typeface="Arial MT"/>
              </a:rPr>
              <a:t>vėlesniuose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semestruose,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jei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165">
                <a:latin typeface="Arial MT"/>
                <a:cs typeface="Arial MT"/>
              </a:rPr>
              <a:t>vienų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200">
                <a:latin typeface="Arial MT"/>
                <a:cs typeface="Arial MT"/>
              </a:rPr>
              <a:t>metų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 spc="-120">
                <a:latin typeface="Arial MT"/>
                <a:cs typeface="Arial MT"/>
              </a:rPr>
              <a:t>studijų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laikotarpio </a:t>
            </a:r>
            <a:r>
              <a:rPr dirty="0" sz="1800" spc="-49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studento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95">
                <a:latin typeface="Arial MT"/>
                <a:cs typeface="Arial MT"/>
              </a:rPr>
              <a:t>pasiekimų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lygmuo</a:t>
            </a:r>
            <a:r>
              <a:rPr dirty="0" sz="1800" spc="3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yra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tipinis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arba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puikus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68356" y="341375"/>
            <a:ext cx="1382268" cy="394715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DD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9318" y="235661"/>
            <a:ext cx="635000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>
                <a:solidFill>
                  <a:srgbClr val="0A4DC6"/>
                </a:solidFill>
              </a:rPr>
              <a:t>PRIĖMIMAS</a:t>
            </a:r>
            <a:r>
              <a:rPr dirty="0" spc="-20">
                <a:solidFill>
                  <a:srgbClr val="0A4DC6"/>
                </a:solidFill>
              </a:rPr>
              <a:t> </a:t>
            </a:r>
            <a:r>
              <a:rPr dirty="0">
                <a:solidFill>
                  <a:srgbClr val="0A4DC6"/>
                </a:solidFill>
              </a:rPr>
              <a:t>Į</a:t>
            </a:r>
            <a:r>
              <a:rPr dirty="0" spc="-25">
                <a:solidFill>
                  <a:srgbClr val="0A4DC6"/>
                </a:solidFill>
              </a:rPr>
              <a:t> </a:t>
            </a:r>
            <a:r>
              <a:rPr dirty="0" spc="-5">
                <a:solidFill>
                  <a:srgbClr val="0A4DC6"/>
                </a:solidFill>
              </a:rPr>
              <a:t>UNIVERSITETĄ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9318" y="1542034"/>
            <a:ext cx="6178550" cy="4371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735"/>
              </a:lnSpc>
              <a:spcBef>
                <a:spcPts val="100"/>
              </a:spcBef>
            </a:pPr>
            <a:r>
              <a:rPr dirty="0" sz="2400" spc="-5" b="1">
                <a:latin typeface="Arial"/>
                <a:cs typeface="Arial"/>
              </a:rPr>
              <a:t>ATSKIRAS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PAPILDOMAS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PRIĖMIMAS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735"/>
              </a:lnSpc>
            </a:pPr>
            <a:r>
              <a:rPr dirty="0" sz="2400" spc="-5" b="1">
                <a:solidFill>
                  <a:srgbClr val="0A4DC6"/>
                </a:solidFill>
                <a:latin typeface="Arial"/>
                <a:cs typeface="Arial"/>
              </a:rPr>
              <a:t>vilniustech.lt\stojantiesiems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Arial"/>
              <a:cs typeface="Arial"/>
            </a:endParaRPr>
          </a:p>
          <a:p>
            <a:pPr marL="12700" marR="312420">
              <a:lnSpc>
                <a:spcPct val="100000"/>
              </a:lnSpc>
              <a:spcBef>
                <a:spcPts val="2050"/>
              </a:spcBef>
            </a:pPr>
            <a:r>
              <a:rPr dirty="0" sz="2000" spc="-5" b="1">
                <a:latin typeface="Arial"/>
                <a:cs typeface="Arial"/>
              </a:rPr>
              <a:t>Priėmimas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vykdomas</a:t>
            </a:r>
            <a:r>
              <a:rPr dirty="0" sz="2000" spc="3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į</a:t>
            </a:r>
            <a:r>
              <a:rPr dirty="0" sz="2000" spc="-1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VILNIUS </a:t>
            </a:r>
            <a:r>
              <a:rPr dirty="0" sz="2000" spc="-5" b="1">
                <a:latin typeface="Arial"/>
                <a:cs typeface="Arial"/>
              </a:rPr>
              <a:t>TECH</a:t>
            </a:r>
            <a:r>
              <a:rPr dirty="0" sz="2000" b="1">
                <a:latin typeface="Arial"/>
                <a:cs typeface="Arial"/>
              </a:rPr>
              <a:t> bakalauro </a:t>
            </a:r>
            <a:r>
              <a:rPr dirty="0" sz="2000" spc="-54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studijas,</a:t>
            </a:r>
            <a:r>
              <a:rPr dirty="0" sz="2000" spc="-3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VNF </a:t>
            </a:r>
            <a:r>
              <a:rPr dirty="0" sz="2000" spc="-5" b="1">
                <a:latin typeface="Arial"/>
                <a:cs typeface="Arial"/>
              </a:rPr>
              <a:t>vietas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000">
                <a:latin typeface="Arial MT"/>
                <a:cs typeface="Arial MT"/>
              </a:rPr>
              <a:t>Likusios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vietos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skelbiamos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pasibaigus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Bendrajam</a:t>
            </a:r>
            <a:endParaRPr sz="2000"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</a:pPr>
            <a:r>
              <a:rPr dirty="0" sz="2000" spc="-105">
                <a:latin typeface="Arial MT"/>
                <a:cs typeface="Arial MT"/>
              </a:rPr>
              <a:t>priėmimui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Arial MT"/>
              <a:cs typeface="Arial MT"/>
            </a:endParaRPr>
          </a:p>
          <a:p>
            <a:pPr marL="355600" marR="5080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000">
                <a:latin typeface="Arial MT"/>
                <a:cs typeface="Arial MT"/>
              </a:rPr>
              <a:t>Registruojami </a:t>
            </a:r>
            <a:r>
              <a:rPr dirty="0" sz="2000" spc="-5">
                <a:latin typeface="Arial MT"/>
                <a:cs typeface="Arial MT"/>
              </a:rPr>
              <a:t>prašymai </a:t>
            </a:r>
            <a:r>
              <a:rPr dirty="0" sz="2000">
                <a:latin typeface="Arial MT"/>
                <a:cs typeface="Arial MT"/>
              </a:rPr>
              <a:t>stoti, </a:t>
            </a:r>
            <a:r>
              <a:rPr dirty="0" sz="2000" spc="-5">
                <a:latin typeface="Arial MT"/>
                <a:cs typeface="Arial MT"/>
              </a:rPr>
              <a:t>dokumentai ir </a:t>
            </a:r>
            <a:r>
              <a:rPr dirty="0" sz="200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pa</a:t>
            </a:r>
            <a:r>
              <a:rPr dirty="0" sz="2000" spc="5">
                <a:latin typeface="Arial MT"/>
                <a:cs typeface="Arial MT"/>
              </a:rPr>
              <a:t>s</a:t>
            </a:r>
            <a:r>
              <a:rPr dirty="0" sz="2000" spc="-5">
                <a:latin typeface="Arial MT"/>
                <a:cs typeface="Arial MT"/>
              </a:rPr>
              <a:t>ira</a:t>
            </a:r>
            <a:r>
              <a:rPr dirty="0" sz="2000" spc="5">
                <a:latin typeface="Arial MT"/>
                <a:cs typeface="Arial MT"/>
              </a:rPr>
              <a:t>š</a:t>
            </a:r>
            <a:r>
              <a:rPr dirty="0" sz="2000" spc="-5">
                <a:latin typeface="Arial MT"/>
                <a:cs typeface="Arial MT"/>
              </a:rPr>
              <a:t>om</a:t>
            </a:r>
            <a:r>
              <a:rPr dirty="0" sz="2000" spc="-15">
                <a:latin typeface="Arial MT"/>
                <a:cs typeface="Arial MT"/>
              </a:rPr>
              <a:t>o</a:t>
            </a:r>
            <a:r>
              <a:rPr dirty="0" sz="2000">
                <a:latin typeface="Arial MT"/>
                <a:cs typeface="Arial MT"/>
              </a:rPr>
              <a:t>s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 spc="-130">
                <a:latin typeface="Arial MT"/>
                <a:cs typeface="Arial MT"/>
              </a:rPr>
              <a:t>studijų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</a:t>
            </a:r>
            <a:r>
              <a:rPr dirty="0" sz="2000" spc="5">
                <a:latin typeface="Arial MT"/>
                <a:cs typeface="Arial MT"/>
              </a:rPr>
              <a:t>u</a:t>
            </a:r>
            <a:r>
              <a:rPr dirty="0" sz="2000">
                <a:latin typeface="Arial MT"/>
                <a:cs typeface="Arial MT"/>
              </a:rPr>
              <a:t>tart</a:t>
            </a:r>
            <a:r>
              <a:rPr dirty="0" sz="2000" spc="-10">
                <a:latin typeface="Arial MT"/>
                <a:cs typeface="Arial MT"/>
              </a:rPr>
              <a:t>y</a:t>
            </a:r>
            <a:r>
              <a:rPr dirty="0" sz="2000">
                <a:latin typeface="Arial MT"/>
                <a:cs typeface="Arial MT"/>
              </a:rPr>
              <a:t>s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–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V</a:t>
            </a:r>
            <a:r>
              <a:rPr dirty="0" sz="2000" spc="-10">
                <a:latin typeface="Arial MT"/>
                <a:cs typeface="Arial MT"/>
              </a:rPr>
              <a:t>I</a:t>
            </a:r>
            <a:r>
              <a:rPr dirty="0" sz="2000">
                <a:latin typeface="Arial MT"/>
                <a:cs typeface="Arial MT"/>
              </a:rPr>
              <a:t>LN</a:t>
            </a:r>
            <a:r>
              <a:rPr dirty="0" sz="2000">
                <a:latin typeface="Arial MT"/>
                <a:cs typeface="Arial MT"/>
              </a:rPr>
              <a:t>IUS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TECH  </a:t>
            </a:r>
            <a:r>
              <a:rPr dirty="0" sz="2000" spc="-130">
                <a:latin typeface="Arial MT"/>
                <a:cs typeface="Arial MT"/>
              </a:rPr>
              <a:t>prašymų </a:t>
            </a:r>
            <a:r>
              <a:rPr dirty="0" sz="2000">
                <a:latin typeface="Arial MT"/>
                <a:cs typeface="Arial MT"/>
              </a:rPr>
              <a:t>registravimo sistemoje </a:t>
            </a:r>
            <a:r>
              <a:rPr dirty="0" sz="2000" b="1">
                <a:latin typeface="Arial"/>
                <a:cs typeface="Arial"/>
              </a:rPr>
              <a:t>iki </a:t>
            </a:r>
            <a:r>
              <a:rPr dirty="0" sz="2000" spc="-5" b="1">
                <a:latin typeface="Arial"/>
                <a:cs typeface="Arial"/>
              </a:rPr>
              <a:t>rugpjūčio mėn. </a:t>
            </a:r>
            <a:r>
              <a:rPr dirty="0" sz="2000" spc="-54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pabaigos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68356" y="341375"/>
            <a:ext cx="1382268" cy="39471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88123" y="1552955"/>
            <a:ext cx="5102352" cy="339852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A4D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39318" y="1453032"/>
            <a:ext cx="5996940" cy="434149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65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Susitikimai</a:t>
            </a:r>
            <a:r>
              <a:rPr dirty="0" sz="1900" spc="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su</a:t>
            </a:r>
            <a:r>
              <a:rPr dirty="0" sz="190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mokyklomis</a:t>
            </a:r>
            <a:endParaRPr sz="19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770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1900" spc="-235">
                <a:solidFill>
                  <a:srgbClr val="FFFFFF"/>
                </a:solidFill>
                <a:latin typeface="Arial MT"/>
                <a:cs typeface="Arial MT"/>
              </a:rPr>
              <a:t>„Įveik</a:t>
            </a:r>
            <a:r>
              <a:rPr dirty="0" sz="1900" spc="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190">
                <a:solidFill>
                  <a:srgbClr val="FFFFFF"/>
                </a:solidFill>
                <a:latin typeface="Arial MT"/>
                <a:cs typeface="Arial MT"/>
              </a:rPr>
              <a:t>tiksliųjų</a:t>
            </a:r>
            <a:r>
              <a:rPr dirty="0" sz="1900" spc="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145">
                <a:solidFill>
                  <a:srgbClr val="FFFFFF"/>
                </a:solidFill>
                <a:latin typeface="Arial MT"/>
                <a:cs typeface="Arial MT"/>
              </a:rPr>
              <a:t>mokslų</a:t>
            </a:r>
            <a:r>
              <a:rPr dirty="0" sz="1900" spc="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Arial MT"/>
                <a:cs typeface="Arial MT"/>
              </a:rPr>
              <a:t>egzaminus“</a:t>
            </a:r>
            <a:r>
              <a:rPr dirty="0" sz="1900" spc="5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Arial MT"/>
                <a:cs typeface="Arial MT"/>
              </a:rPr>
              <a:t>pamokos</a:t>
            </a:r>
            <a:endParaRPr sz="19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780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„Ateities</a:t>
            </a:r>
            <a:r>
              <a:rPr dirty="0" sz="1900" spc="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85">
                <a:solidFill>
                  <a:srgbClr val="FFFFFF"/>
                </a:solidFill>
                <a:latin typeface="Arial MT"/>
                <a:cs typeface="Arial MT"/>
              </a:rPr>
              <a:t>inžinerijos“</a:t>
            </a:r>
            <a:r>
              <a:rPr dirty="0" sz="1900" spc="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ugdymo</a:t>
            </a:r>
            <a:r>
              <a:rPr dirty="0" sz="1900" spc="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platforma</a:t>
            </a:r>
            <a:endParaRPr sz="19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770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1900" spc="-10">
                <a:solidFill>
                  <a:srgbClr val="FFFFFF"/>
                </a:solidFill>
                <a:latin typeface="Arial MT"/>
                <a:cs typeface="Arial MT"/>
              </a:rPr>
              <a:t>Nacionalinis</a:t>
            </a:r>
            <a:r>
              <a:rPr dirty="0" sz="1900" spc="7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90">
                <a:solidFill>
                  <a:srgbClr val="FFFFFF"/>
                </a:solidFill>
                <a:latin typeface="Arial MT"/>
                <a:cs typeface="Arial MT"/>
              </a:rPr>
              <a:t>moksleivių</a:t>
            </a:r>
            <a:r>
              <a:rPr dirty="0" sz="1900" spc="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90">
                <a:solidFill>
                  <a:srgbClr val="FFFFFF"/>
                </a:solidFill>
                <a:latin typeface="Arial MT"/>
                <a:cs typeface="Arial MT"/>
              </a:rPr>
              <a:t>čempionatas</a:t>
            </a:r>
            <a:r>
              <a:rPr dirty="0" sz="1900" spc="6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100">
                <a:solidFill>
                  <a:srgbClr val="FFFFFF"/>
                </a:solidFill>
                <a:latin typeface="Arial MT"/>
                <a:cs typeface="Arial MT"/>
              </a:rPr>
              <a:t>„Makaronų</a:t>
            </a:r>
            <a:r>
              <a:rPr dirty="0" sz="1900" spc="5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tiltai“</a:t>
            </a:r>
            <a:endParaRPr sz="19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Arial MT"/>
              <a:buChar char="•"/>
            </a:pPr>
            <a:endParaRPr sz="21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1814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Ekonomikos</a:t>
            </a:r>
            <a:r>
              <a:rPr dirty="0" sz="1900" spc="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125">
                <a:solidFill>
                  <a:srgbClr val="FFFFFF"/>
                </a:solidFill>
                <a:latin typeface="Arial MT"/>
                <a:cs typeface="Arial MT"/>
              </a:rPr>
              <a:t>žaidimas</a:t>
            </a:r>
            <a:r>
              <a:rPr dirty="0" sz="1900" spc="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„Bosas</a:t>
            </a:r>
            <a:r>
              <a:rPr dirty="0" sz="1900" spc="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ne</a:t>
            </a:r>
            <a:r>
              <a:rPr dirty="0" sz="1900" spc="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Arial MT"/>
                <a:cs typeface="Arial MT"/>
              </a:rPr>
              <a:t>basas“</a:t>
            </a:r>
            <a:endParaRPr sz="19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770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1900" spc="-125">
                <a:solidFill>
                  <a:srgbClr val="FFFFFF"/>
                </a:solidFill>
                <a:latin typeface="Arial MT"/>
                <a:cs typeface="Arial MT"/>
              </a:rPr>
              <a:t>Finansų</a:t>
            </a:r>
            <a:r>
              <a:rPr dirty="0" sz="1900" spc="-10">
                <a:solidFill>
                  <a:srgbClr val="FFFFFF"/>
                </a:solidFill>
                <a:latin typeface="Arial MT"/>
                <a:cs typeface="Arial MT"/>
              </a:rPr>
              <a:t> olimpiada</a:t>
            </a:r>
            <a:endParaRPr sz="19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780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Jaunojo</a:t>
            </a:r>
            <a:r>
              <a:rPr dirty="0" sz="1900" spc="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85">
                <a:solidFill>
                  <a:srgbClr val="FFFFFF"/>
                </a:solidFill>
                <a:latin typeface="Arial MT"/>
                <a:cs typeface="Arial MT"/>
              </a:rPr>
              <a:t>inžinieriaus</a:t>
            </a:r>
            <a:r>
              <a:rPr dirty="0" sz="1900" spc="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mokykla</a:t>
            </a:r>
            <a:endParaRPr sz="19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765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1900" spc="-245">
                <a:solidFill>
                  <a:srgbClr val="FFFFFF"/>
                </a:solidFill>
                <a:latin typeface="Arial MT"/>
                <a:cs typeface="Arial MT"/>
              </a:rPr>
              <a:t>Jaunųjų</a:t>
            </a:r>
            <a:r>
              <a:rPr dirty="0" sz="1900" spc="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80">
                <a:solidFill>
                  <a:srgbClr val="FFFFFF"/>
                </a:solidFill>
                <a:latin typeface="Arial MT"/>
                <a:cs typeface="Arial MT"/>
              </a:rPr>
              <a:t>architekt</a:t>
            </a:r>
            <a:r>
              <a:rPr dirty="0" sz="1900" spc="-180">
                <a:solidFill>
                  <a:srgbClr val="FFFFFF"/>
                </a:solidFill>
                <a:latin typeface="Arial MT"/>
                <a:cs typeface="Arial MT"/>
              </a:rPr>
              <a:t>ų</a:t>
            </a:r>
            <a:r>
              <a:rPr dirty="0" sz="1900" spc="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dirty="0" sz="1900" spc="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80">
                <a:solidFill>
                  <a:srgbClr val="FFFFFF"/>
                </a:solidFill>
                <a:latin typeface="Arial MT"/>
                <a:cs typeface="Arial MT"/>
              </a:rPr>
              <a:t>dizaineri</a:t>
            </a:r>
            <a:r>
              <a:rPr dirty="0" sz="1900" spc="-180">
                <a:solidFill>
                  <a:srgbClr val="FFFFFF"/>
                </a:solidFill>
                <a:latin typeface="Arial MT"/>
                <a:cs typeface="Arial MT"/>
              </a:rPr>
              <a:t>ų</a:t>
            </a:r>
            <a:r>
              <a:rPr dirty="0" sz="1900" spc="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mokykla</a:t>
            </a:r>
            <a:endParaRPr sz="19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770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VILNIUS</a:t>
            </a:r>
            <a:r>
              <a:rPr dirty="0" sz="1900" spc="-5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5">
                <a:solidFill>
                  <a:srgbClr val="FFFFFF"/>
                </a:solidFill>
                <a:latin typeface="Arial MT"/>
                <a:cs typeface="Arial MT"/>
              </a:rPr>
              <a:t>TECH</a:t>
            </a:r>
            <a:r>
              <a:rPr dirty="0" sz="1900" spc="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145">
                <a:solidFill>
                  <a:srgbClr val="FFFFFF"/>
                </a:solidFill>
                <a:latin typeface="Arial MT"/>
                <a:cs typeface="Arial MT"/>
              </a:rPr>
              <a:t>klasės</a:t>
            </a:r>
            <a:endParaRPr sz="19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780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1900" spc="-80">
                <a:solidFill>
                  <a:srgbClr val="FFFFFF"/>
                </a:solidFill>
                <a:latin typeface="Arial MT"/>
                <a:cs typeface="Arial MT"/>
              </a:rPr>
              <a:t>Elektronikų</a:t>
            </a:r>
            <a:r>
              <a:rPr dirty="0" sz="1900" spc="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900" spc="-130">
                <a:solidFill>
                  <a:srgbClr val="FFFFFF"/>
                </a:solidFill>
                <a:latin typeface="Arial MT"/>
                <a:cs typeface="Arial MT"/>
              </a:rPr>
              <a:t>būrelis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39318" y="235661"/>
            <a:ext cx="899223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VILNIUS</a:t>
            </a:r>
            <a:r>
              <a:rPr dirty="0" spc="-10"/>
              <a:t> </a:t>
            </a:r>
            <a:r>
              <a:rPr dirty="0"/>
              <a:t>TECH</a:t>
            </a:r>
            <a:r>
              <a:rPr dirty="0" spc="-10"/>
              <a:t> </a:t>
            </a:r>
            <a:r>
              <a:rPr dirty="0" spc="-5"/>
              <a:t>VEIKLOS</a:t>
            </a:r>
            <a:r>
              <a:rPr dirty="0" spc="-20"/>
              <a:t> </a:t>
            </a:r>
            <a:r>
              <a:rPr dirty="0"/>
              <a:t>MOKSLEIVIAMS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68356" y="341375"/>
            <a:ext cx="1382268" cy="39319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27876" y="1923288"/>
            <a:ext cx="5564123" cy="3709416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A4D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39318" y="1907341"/>
            <a:ext cx="3846829" cy="1520825"/>
          </a:xfrm>
          <a:prstGeom prst="rect">
            <a:avLst/>
          </a:prstGeom>
        </p:spPr>
        <p:txBody>
          <a:bodyPr wrap="square" lIns="0" tIns="11112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75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1800" spc="-85">
                <a:solidFill>
                  <a:srgbClr val="FFFFFF"/>
                </a:solidFill>
                <a:latin typeface="Arial MT"/>
                <a:cs typeface="Arial MT"/>
              </a:rPr>
              <a:t>Saulėtekio</a:t>
            </a:r>
            <a:r>
              <a:rPr dirty="0" sz="1800" spc="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al. </a:t>
            </a:r>
            <a:r>
              <a:rPr dirty="0" sz="1800" spc="-50">
                <a:solidFill>
                  <a:srgbClr val="FFFFFF"/>
                </a:solidFill>
                <a:latin typeface="Arial MT"/>
                <a:cs typeface="Arial MT"/>
              </a:rPr>
              <a:t>11,</a:t>
            </a:r>
            <a:r>
              <a:rPr dirty="0" sz="18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10223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15">
                <a:solidFill>
                  <a:srgbClr val="FFFFFF"/>
                </a:solidFill>
                <a:latin typeface="Arial MT"/>
                <a:cs typeface="Arial MT"/>
              </a:rPr>
              <a:t>Vilnius</a:t>
            </a:r>
            <a:endParaRPr sz="18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780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Kabinetas</a:t>
            </a:r>
            <a:r>
              <a:rPr dirty="0" sz="18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SRK-I</a:t>
            </a:r>
            <a:r>
              <a:rPr dirty="0" sz="18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204a</a:t>
            </a:r>
            <a:endParaRPr sz="18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795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1800" spc="-25">
                <a:solidFill>
                  <a:srgbClr val="FFFFFF"/>
                </a:solidFill>
                <a:latin typeface="Arial MT"/>
                <a:cs typeface="Arial MT"/>
              </a:rPr>
              <a:t>Telefonas</a:t>
            </a:r>
            <a:r>
              <a:rPr dirty="0" sz="18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(8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5)</a:t>
            </a:r>
            <a:r>
              <a:rPr dirty="0" sz="18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274 4949</a:t>
            </a:r>
            <a:endParaRPr sz="18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780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El.</a:t>
            </a:r>
            <a:r>
              <a:rPr dirty="0" sz="18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paštas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  <a:hlinkClick r:id="rId2"/>
              </a:rPr>
              <a:t>priemimas@vilniustech.lt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9318" y="4371797"/>
            <a:ext cx="454279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5" b="1">
                <a:solidFill>
                  <a:srgbClr val="FFFFFF"/>
                </a:solidFill>
                <a:latin typeface="Arial"/>
                <a:cs typeface="Arial"/>
              </a:rPr>
              <a:t>Visa</a:t>
            </a:r>
            <a:r>
              <a:rPr dirty="0" sz="24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informacija</a:t>
            </a:r>
            <a:r>
              <a:rPr dirty="0" sz="24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moksleiviams: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14415" y="5186171"/>
            <a:ext cx="1319784" cy="131825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574538" y="4371797"/>
            <a:ext cx="404304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Registracija</a:t>
            </a:r>
            <a:r>
              <a:rPr dirty="0" sz="24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naujienlaiškiui: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0059" y="5186171"/>
            <a:ext cx="1319784" cy="131825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9318" y="235661"/>
            <a:ext cx="6268720" cy="112395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STOJANČIŲJŲ</a:t>
            </a:r>
            <a:r>
              <a:rPr dirty="0" spc="-45"/>
              <a:t> </a:t>
            </a:r>
            <a:r>
              <a:rPr dirty="0" spc="-5"/>
              <a:t>PRIĖMIMO</a:t>
            </a:r>
            <a:r>
              <a:rPr dirty="0" spc="-30"/>
              <a:t> </a:t>
            </a:r>
            <a:r>
              <a:rPr dirty="0"/>
              <a:t>IR </a:t>
            </a:r>
            <a:r>
              <a:rPr dirty="0" spc="-985"/>
              <a:t> </a:t>
            </a:r>
            <a:r>
              <a:rPr dirty="0" spc="-25"/>
              <a:t>INFORMAVIMO</a:t>
            </a:r>
            <a:r>
              <a:rPr dirty="0" spc="-15"/>
              <a:t> </a:t>
            </a:r>
            <a:r>
              <a:rPr dirty="0"/>
              <a:t>CENTRAS</a:t>
            </a: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68356" y="341375"/>
            <a:ext cx="1382268" cy="393191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65810" y="4267961"/>
            <a:ext cx="4360545" cy="2126615"/>
          </a:xfrm>
          <a:prstGeom prst="rect"/>
        </p:spPr>
        <p:txBody>
          <a:bodyPr wrap="square" lIns="0" tIns="14605" rIns="0" bIns="0" rtlCol="0" vert="horz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15"/>
              </a:spcBef>
            </a:pPr>
            <a:r>
              <a:rPr dirty="0" sz="4400"/>
              <a:t>PRISIJUNK </a:t>
            </a:r>
            <a:r>
              <a:rPr dirty="0" sz="4400" spc="5"/>
              <a:t> </a:t>
            </a:r>
            <a:r>
              <a:rPr dirty="0" sz="4400"/>
              <a:t>PRIE </a:t>
            </a:r>
            <a:r>
              <a:rPr dirty="0" sz="4400" spc="-40"/>
              <a:t>ATEITIES </a:t>
            </a:r>
            <a:r>
              <a:rPr dirty="0" sz="4400" spc="-35"/>
              <a:t> </a:t>
            </a:r>
            <a:r>
              <a:rPr dirty="0" sz="4400"/>
              <a:t>UNIV</a:t>
            </a:r>
            <a:r>
              <a:rPr dirty="0" sz="4400" spc="5"/>
              <a:t>E</a:t>
            </a:r>
            <a:r>
              <a:rPr dirty="0" sz="4400"/>
              <a:t>RSITE</a:t>
            </a:r>
            <a:r>
              <a:rPr dirty="0" sz="4400" spc="-75"/>
              <a:t>T</a:t>
            </a:r>
            <a:r>
              <a:rPr dirty="0" sz="4400" spc="-20"/>
              <a:t>O</a:t>
            </a:r>
            <a:r>
              <a:rPr dirty="0" sz="5000"/>
              <a:t>!</a:t>
            </a:r>
            <a:endParaRPr sz="50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10328" y="2877311"/>
            <a:ext cx="2068068" cy="7101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Arnas Švedas</dc:creator>
  <dc:title>VILNIUS GEDIMINAS TECHNICAL UNIVERSITY  (VILNIUS TECH)</dc:title>
  <dcterms:created xsi:type="dcterms:W3CDTF">2023-02-09T12:58:49Z</dcterms:created>
  <dcterms:modified xsi:type="dcterms:W3CDTF">2023-02-09T12:58:49Z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2023-01-26T00:00:00Z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2023-02-09T00:00:00Z</vt:filetime>
  </property>
</Properties>
</file>