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6" r:id="rId10"/>
    <p:sldId id="264" r:id="rId11"/>
    <p:sldId id="265"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C98E71C-5AD7-4A99-B5C6-CFB8CEE660EF}"/>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6B460EAB-07BC-4CA9-AD02-6E33F8C56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594F159E-3E88-4D15-AEA7-8BB81B89D559}"/>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5" name="Poraštės vietos rezervavimo ženklas 4">
            <a:extLst>
              <a:ext uri="{FF2B5EF4-FFF2-40B4-BE49-F238E27FC236}">
                <a16:creationId xmlns:a16="http://schemas.microsoft.com/office/drawing/2014/main" id="{4B2294A6-4A5A-4017-9547-3D731D282F6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BB0E2C5-A755-4A95-BB9A-58EF5115471B}"/>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188353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940B1E3-C82F-4DDB-AFBF-18D6B8F6C7CB}"/>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EB44F9D-E3F0-48F9-BEC0-582DECF3F854}"/>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0D766EB4-82FC-47B9-A1DD-5A004D26C736}"/>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5" name="Poraštės vietos rezervavimo ženklas 4">
            <a:extLst>
              <a:ext uri="{FF2B5EF4-FFF2-40B4-BE49-F238E27FC236}">
                <a16:creationId xmlns:a16="http://schemas.microsoft.com/office/drawing/2014/main" id="{D1AC4852-D67D-49A4-9381-B910FE02769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ECFFA6A-6340-4CB7-B84B-01030E7BDFA7}"/>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294703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2E382D6A-DAAE-45D8-A541-ADC0C3C7D275}"/>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BDC4D9A0-FCAE-4ADB-BA87-653367342D4E}"/>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B529ED5-DD70-4370-BA74-C2CFA6E6A5AA}"/>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5" name="Poraštės vietos rezervavimo ženklas 4">
            <a:extLst>
              <a:ext uri="{FF2B5EF4-FFF2-40B4-BE49-F238E27FC236}">
                <a16:creationId xmlns:a16="http://schemas.microsoft.com/office/drawing/2014/main" id="{6A83C8D7-A98E-4CD3-94B6-0902CD24D2F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0EAFFC5-5179-4F36-9FCB-BFCBA6C83BAB}"/>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36899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24C0628-87B9-4F6C-8BC3-CA2528F2B94A}"/>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05A21B71-ECB1-4B0A-ABB6-DE11F1B5539A}"/>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873933D-30E3-4F09-8D6D-FF5EB4482FB9}"/>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5" name="Poraštės vietos rezervavimo ženklas 4">
            <a:extLst>
              <a:ext uri="{FF2B5EF4-FFF2-40B4-BE49-F238E27FC236}">
                <a16:creationId xmlns:a16="http://schemas.microsoft.com/office/drawing/2014/main" id="{21085F5A-4B9E-415C-8CC0-703CCDCA5FC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D79C04B-032A-47E7-8318-5DBD8D643CB0}"/>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35940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2A76441-2B33-4637-A83B-BACB6B68A9F0}"/>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30A13178-19EC-4AA6-A1B5-E4CF2492DA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ADC3A361-428F-4334-ACDC-4228E4DCEE3B}"/>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5" name="Poraštės vietos rezervavimo ženklas 4">
            <a:extLst>
              <a:ext uri="{FF2B5EF4-FFF2-40B4-BE49-F238E27FC236}">
                <a16:creationId xmlns:a16="http://schemas.microsoft.com/office/drawing/2014/main" id="{E416C06B-3290-4F81-8B5B-8B63246DF62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611E7955-F775-402E-87F9-07C4C4A9F4C5}"/>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310702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496C9E7-27C4-4F15-97C3-DB20D7F7DD22}"/>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4948B06C-7CDE-4915-B684-D2FDA6C653D2}"/>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A8D29C6E-C416-48E1-91E7-8B293DF6AA0A}"/>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07E79809-0B01-49CF-A535-D7666CF2E377}"/>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6" name="Poraštės vietos rezervavimo ženklas 5">
            <a:extLst>
              <a:ext uri="{FF2B5EF4-FFF2-40B4-BE49-F238E27FC236}">
                <a16:creationId xmlns:a16="http://schemas.microsoft.com/office/drawing/2014/main" id="{1FCA5ACB-74DE-49B2-B0C0-44024FA2B2A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49908CA6-6514-4C30-BEE1-F0045C07F212}"/>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41872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1FEC824-E3C8-470E-9DD7-B8D44389EC4B}"/>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E6C37E69-F8D0-4231-8767-3D91FB745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BCC475D1-0DE9-454F-856E-ECEF6CAA7103}"/>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0E426C19-997F-4779-AE13-76A509CD1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1A3572B3-2686-47C3-B141-D3A418B6D6E3}"/>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D99A6C56-4E25-4936-A2FA-E404D86D6B40}"/>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8" name="Poraštės vietos rezervavimo ženklas 7">
            <a:extLst>
              <a:ext uri="{FF2B5EF4-FFF2-40B4-BE49-F238E27FC236}">
                <a16:creationId xmlns:a16="http://schemas.microsoft.com/office/drawing/2014/main" id="{5EF6A1C2-EA47-4C7C-8335-2F50299C5EFF}"/>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41D0C7B8-6708-468C-959F-C6C92B42BCC5}"/>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222522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0015FFC-4E0F-44DD-81D5-06B15B6DD5F8}"/>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CC7E1A70-F4F2-48B5-8F67-1B22B72E49CE}"/>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4" name="Poraštės vietos rezervavimo ženklas 3">
            <a:extLst>
              <a:ext uri="{FF2B5EF4-FFF2-40B4-BE49-F238E27FC236}">
                <a16:creationId xmlns:a16="http://schemas.microsoft.com/office/drawing/2014/main" id="{DFCC6F2F-37EC-46DC-BFC6-870F60C30C21}"/>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1153B9EC-4C6E-49FF-ACFB-BE7DF2FBD8CD}"/>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418625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BD22B859-1480-4013-AB28-33D0C21FAD9D}"/>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3" name="Poraštės vietos rezervavimo ženklas 2">
            <a:extLst>
              <a:ext uri="{FF2B5EF4-FFF2-40B4-BE49-F238E27FC236}">
                <a16:creationId xmlns:a16="http://schemas.microsoft.com/office/drawing/2014/main" id="{6C345F16-C52B-4DC0-B85D-932B6C42CB93}"/>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372F9F22-DED2-4629-9909-81F3689AABB0}"/>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325514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E8F7047-3259-4BEC-AAE5-D78B4604070B}"/>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3BB2ED3B-1D18-4362-A915-E21D5367D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1CDC9FB8-C34D-4E50-98A7-47E04BBCF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E0947D54-F9A7-48DE-81AC-2D4BB2D30E94}"/>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6" name="Poraštės vietos rezervavimo ženklas 5">
            <a:extLst>
              <a:ext uri="{FF2B5EF4-FFF2-40B4-BE49-F238E27FC236}">
                <a16:creationId xmlns:a16="http://schemas.microsoft.com/office/drawing/2014/main" id="{4AE67AAB-691E-4232-842D-34215145BCF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E421966-933F-4A58-A6B4-7F2DEDBBE1EC}"/>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165989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C1F534D-8758-45CF-ADBD-3C4A3F18179F}"/>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07C8AD60-785E-4B88-A204-FB1F6EE73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304C9186-3C71-4C98-A151-0DD0829C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7B808DA4-9479-4E08-AAFB-AE58D7D28BB3}"/>
              </a:ext>
            </a:extLst>
          </p:cNvPr>
          <p:cNvSpPr>
            <a:spLocks noGrp="1"/>
          </p:cNvSpPr>
          <p:nvPr>
            <p:ph type="dt" sz="half" idx="10"/>
          </p:nvPr>
        </p:nvSpPr>
        <p:spPr/>
        <p:txBody>
          <a:bodyPr/>
          <a:lstStyle/>
          <a:p>
            <a:fld id="{1A4BC963-B792-456D-8453-823C5E01E6DD}" type="datetimeFigureOut">
              <a:rPr lang="lt-LT" smtClean="0"/>
              <a:t>2021-02-03</a:t>
            </a:fld>
            <a:endParaRPr lang="lt-LT"/>
          </a:p>
        </p:txBody>
      </p:sp>
      <p:sp>
        <p:nvSpPr>
          <p:cNvPr id="6" name="Poraštės vietos rezervavimo ženklas 5">
            <a:extLst>
              <a:ext uri="{FF2B5EF4-FFF2-40B4-BE49-F238E27FC236}">
                <a16:creationId xmlns:a16="http://schemas.microsoft.com/office/drawing/2014/main" id="{DFA7CF1E-60B8-4A14-8FD0-6D84B0A2A24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94B6FC44-BE9D-4861-949F-F0C6396B8C07}"/>
              </a:ext>
            </a:extLst>
          </p:cNvPr>
          <p:cNvSpPr>
            <a:spLocks noGrp="1"/>
          </p:cNvSpPr>
          <p:nvPr>
            <p:ph type="sldNum" sz="quarter" idx="12"/>
          </p:nvPr>
        </p:nvSpPr>
        <p:spPr/>
        <p:txBody>
          <a:bodyPr/>
          <a:lstStyle/>
          <a:p>
            <a:fld id="{45F841AC-EA76-450C-ABEC-910759F8E173}" type="slidenum">
              <a:rPr lang="lt-LT" smtClean="0"/>
              <a:t>‹#›</a:t>
            </a:fld>
            <a:endParaRPr lang="lt-LT"/>
          </a:p>
        </p:txBody>
      </p:sp>
    </p:spTree>
    <p:extLst>
      <p:ext uri="{BB962C8B-B14F-4D97-AF65-F5344CB8AC3E}">
        <p14:creationId xmlns:p14="http://schemas.microsoft.com/office/powerpoint/2010/main" val="224792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36F4B64-DE24-4A83-B422-4892FB13F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0AD20E89-0CD2-4DD8-BFC0-ED93A11A0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4C1E6596-11EC-46E3-BCAC-559917EA1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BC963-B792-456D-8453-823C5E01E6DD}" type="datetimeFigureOut">
              <a:rPr lang="lt-LT" smtClean="0"/>
              <a:t>2021-02-03</a:t>
            </a:fld>
            <a:endParaRPr lang="lt-LT"/>
          </a:p>
        </p:txBody>
      </p:sp>
      <p:sp>
        <p:nvSpPr>
          <p:cNvPr id="5" name="Poraštės vietos rezervavimo ženklas 4">
            <a:extLst>
              <a:ext uri="{FF2B5EF4-FFF2-40B4-BE49-F238E27FC236}">
                <a16:creationId xmlns:a16="http://schemas.microsoft.com/office/drawing/2014/main" id="{54FA5D63-9770-4401-8C76-DE2A3D778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C8448D51-E97D-4BC0-9B8A-1950E22DD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841AC-EA76-450C-ABEC-910759F8E173}" type="slidenum">
              <a:rPr lang="lt-LT" smtClean="0"/>
              <a:t>‹#›</a:t>
            </a:fld>
            <a:endParaRPr lang="lt-LT"/>
          </a:p>
        </p:txBody>
      </p:sp>
    </p:spTree>
    <p:extLst>
      <p:ext uri="{BB962C8B-B14F-4D97-AF65-F5344CB8AC3E}">
        <p14:creationId xmlns:p14="http://schemas.microsoft.com/office/powerpoint/2010/main" val="579507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06F6A2D-588A-4F78-9E75-D124AF4AD7B7}"/>
              </a:ext>
            </a:extLst>
          </p:cNvPr>
          <p:cNvSpPr>
            <a:spLocks noGrp="1"/>
          </p:cNvSpPr>
          <p:nvPr>
            <p:ph type="ctrTitle"/>
          </p:nvPr>
        </p:nvSpPr>
        <p:spPr>
          <a:xfrm>
            <a:off x="7464614" y="1783959"/>
            <a:ext cx="4087306" cy="2889114"/>
          </a:xfrm>
        </p:spPr>
        <p:txBody>
          <a:bodyPr anchor="b">
            <a:normAutofit/>
          </a:bodyPr>
          <a:lstStyle/>
          <a:p>
            <a:pPr algn="l"/>
            <a:r>
              <a:rPr lang="lt-LT" sz="5400" dirty="0"/>
              <a:t>Baliui Sruogai – </a:t>
            </a:r>
            <a:r>
              <a:rPr lang="lt-LT" sz="5400" dirty="0" smtClean="0"/>
              <a:t>125</a:t>
            </a:r>
            <a:endParaRPr lang="lt-LT" sz="5400" dirty="0"/>
          </a:p>
        </p:txBody>
      </p:sp>
      <p:sp>
        <p:nvSpPr>
          <p:cNvPr id="3" name="Antrinis pavadinimas 2">
            <a:extLst>
              <a:ext uri="{FF2B5EF4-FFF2-40B4-BE49-F238E27FC236}">
                <a16:creationId xmlns:a16="http://schemas.microsoft.com/office/drawing/2014/main" id="{FADD329F-B650-4107-A741-EEE8FC2F978C}"/>
              </a:ext>
            </a:extLst>
          </p:cNvPr>
          <p:cNvSpPr>
            <a:spLocks noGrp="1"/>
          </p:cNvSpPr>
          <p:nvPr>
            <p:ph type="subTitle" idx="1"/>
          </p:nvPr>
        </p:nvSpPr>
        <p:spPr>
          <a:xfrm>
            <a:off x="7464612" y="4750893"/>
            <a:ext cx="4087305" cy="1147863"/>
          </a:xfrm>
        </p:spPr>
        <p:txBody>
          <a:bodyPr anchor="t">
            <a:normAutofit/>
          </a:bodyPr>
          <a:lstStyle/>
          <a:p>
            <a:pPr algn="l"/>
            <a:endParaRPr lang="lt-LT" sz="20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aveikslėlis 4">
            <a:extLst>
              <a:ext uri="{FF2B5EF4-FFF2-40B4-BE49-F238E27FC236}">
                <a16:creationId xmlns:a16="http://schemas.microsoft.com/office/drawing/2014/main" id="{B5C8D124-55CE-4691-B29F-53F66EA9DABF}"/>
              </a:ext>
            </a:extLst>
          </p:cNvPr>
          <p:cNvPicPr>
            <a:picLocks noChangeAspect="1"/>
          </p:cNvPicPr>
          <p:nvPr/>
        </p:nvPicPr>
        <p:blipFill rotWithShape="1">
          <a:blip r:embed="rId2"/>
          <a:srcRect t="1840" r="1" b="3059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156362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4FCACF5-30E2-4402-8DD0-8BC93EF4FE19}"/>
              </a:ext>
            </a:extLst>
          </p:cNvPr>
          <p:cNvSpPr>
            <a:spLocks noGrp="1"/>
          </p:cNvSpPr>
          <p:nvPr>
            <p:ph type="title"/>
          </p:nvPr>
        </p:nvSpPr>
        <p:spPr>
          <a:xfrm>
            <a:off x="6355999" y="1396289"/>
            <a:ext cx="5277333" cy="1325563"/>
          </a:xfrm>
        </p:spPr>
        <p:txBody>
          <a:bodyPr vert="horz" lIns="91440" tIns="45720" rIns="91440" bIns="45720" rtlCol="0">
            <a:normAutofit/>
          </a:bodyPr>
          <a:lstStyle/>
          <a:p>
            <a:r>
              <a:rPr lang="en-US" sz="4000" kern="1200" dirty="0" err="1">
                <a:latin typeface="+mj-lt"/>
                <a:ea typeface="+mj-ea"/>
                <a:cs typeface="+mj-cs"/>
              </a:rPr>
              <a:t>Ar</a:t>
            </a:r>
            <a:r>
              <a:rPr lang="en-US" sz="4000" kern="1200" dirty="0">
                <a:latin typeface="+mj-lt"/>
                <a:ea typeface="+mj-ea"/>
                <a:cs typeface="+mj-cs"/>
              </a:rPr>
              <a:t> </a:t>
            </a:r>
            <a:r>
              <a:rPr lang="en-US" sz="4000" kern="1200" dirty="0" err="1">
                <a:latin typeface="+mj-lt"/>
                <a:ea typeface="+mj-ea"/>
                <a:cs typeface="+mj-cs"/>
              </a:rPr>
              <a:t>žinojai</a:t>
            </a:r>
            <a:r>
              <a:rPr lang="en-US" sz="4000" kern="1200" dirty="0">
                <a:latin typeface="+mj-lt"/>
                <a:ea typeface="+mj-ea"/>
                <a:cs typeface="+mj-cs"/>
              </a:rPr>
              <a:t> </a:t>
            </a:r>
            <a:r>
              <a:rPr lang="en-US" sz="4000" kern="1200" dirty="0" err="1">
                <a:latin typeface="+mj-lt"/>
                <a:ea typeface="+mj-ea"/>
                <a:cs typeface="+mj-cs"/>
              </a:rPr>
              <a:t>kad</a:t>
            </a:r>
            <a:r>
              <a:rPr lang="en-US" sz="4000" kern="1200" dirty="0">
                <a:latin typeface="+mj-lt"/>
                <a:ea typeface="+mj-ea"/>
                <a:cs typeface="+mj-cs"/>
              </a:rPr>
              <a:t>?</a:t>
            </a:r>
            <a:r>
              <a:rPr lang="lt-LT" sz="4000" kern="1200" dirty="0">
                <a:latin typeface="+mj-lt"/>
                <a:ea typeface="+mj-ea"/>
                <a:cs typeface="+mj-cs"/>
              </a:rPr>
              <a:t/>
            </a:r>
            <a:br>
              <a:rPr lang="lt-LT" sz="4000" kern="1200" dirty="0">
                <a:latin typeface="+mj-lt"/>
                <a:ea typeface="+mj-ea"/>
                <a:cs typeface="+mj-cs"/>
              </a:rPr>
            </a:br>
            <a:endParaRPr lang="en-US" sz="4000" kern="1200" dirty="0">
              <a:latin typeface="+mj-lt"/>
              <a:ea typeface="+mj-ea"/>
              <a:cs typeface="+mj-cs"/>
            </a:endParaRPr>
          </a:p>
        </p:txBody>
      </p:sp>
      <p:sp>
        <p:nvSpPr>
          <p:cNvPr id="19" name="Freeform: Shape 18">
            <a:extLst>
              <a:ext uri="{FF2B5EF4-FFF2-40B4-BE49-F238E27FC236}">
                <a16:creationId xmlns:a16="http://schemas.microsoft.com/office/drawing/2014/main" id="{432691CC-4AB8-48AF-B822-EBF7F4E9E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urinio vietos rezervavimo ženklas 3">
            <a:extLst>
              <a:ext uri="{FF2B5EF4-FFF2-40B4-BE49-F238E27FC236}">
                <a16:creationId xmlns:a16="http://schemas.microsoft.com/office/drawing/2014/main" id="{FB07757A-142A-437A-A76B-22727B5D68AF}"/>
              </a:ext>
            </a:extLst>
          </p:cNvPr>
          <p:cNvPicPr>
            <a:picLocks noChangeAspect="1"/>
          </p:cNvPicPr>
          <p:nvPr/>
        </p:nvPicPr>
        <p:blipFill rotWithShape="1">
          <a:blip r:embed="rId2"/>
          <a:srcRect t="28175" r="-1" b="34048"/>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1" name="Freeform: Shape 20">
            <a:extLst>
              <a:ext uri="{FF2B5EF4-FFF2-40B4-BE49-F238E27FC236}">
                <a16:creationId xmlns:a16="http://schemas.microsoft.com/office/drawing/2014/main" id="{D6A8E1B4-B839-4C58-B08A-F0B094580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aveikslėlis 4">
            <a:extLst>
              <a:ext uri="{FF2B5EF4-FFF2-40B4-BE49-F238E27FC236}">
                <a16:creationId xmlns:a16="http://schemas.microsoft.com/office/drawing/2014/main" id="{FF298326-3AE5-4A27-B7AB-71E2E5C20B52}"/>
              </a:ext>
            </a:extLst>
          </p:cNvPr>
          <p:cNvPicPr>
            <a:picLocks noChangeAspect="1"/>
          </p:cNvPicPr>
          <p:nvPr/>
        </p:nvPicPr>
        <p:blipFill rotWithShape="1">
          <a:blip r:embed="rId3"/>
          <a:srcRect r="3" b="40909"/>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16" name="Content Placeholder 15">
            <a:extLst>
              <a:ext uri="{FF2B5EF4-FFF2-40B4-BE49-F238E27FC236}">
                <a16:creationId xmlns:a16="http://schemas.microsoft.com/office/drawing/2014/main" id="{ECF963EC-C51D-456A-9869-A5817DB1E374}"/>
              </a:ext>
            </a:extLst>
          </p:cNvPr>
          <p:cNvSpPr>
            <a:spLocks noGrp="1"/>
          </p:cNvSpPr>
          <p:nvPr>
            <p:ph idx="1"/>
          </p:nvPr>
        </p:nvSpPr>
        <p:spPr>
          <a:xfrm>
            <a:off x="6360444" y="2871982"/>
            <a:ext cx="5272888" cy="3181684"/>
          </a:xfrm>
        </p:spPr>
        <p:txBody>
          <a:bodyPr anchor="t">
            <a:normAutofit/>
          </a:bodyPr>
          <a:lstStyle/>
          <a:p>
            <a:r>
              <a:rPr lang="lt-LT" sz="2000" dirty="0"/>
              <a:t>Balys Sruoga turėjo 6 skirtingus slapyvardžius – </a:t>
            </a:r>
            <a:r>
              <a:rPr lang="lt-LT" sz="2000" dirty="0" err="1"/>
              <a:t>Sirakūzinas</a:t>
            </a:r>
            <a:r>
              <a:rPr lang="lt-LT" sz="2000" dirty="0"/>
              <a:t>, Markizas Tigrui </a:t>
            </a:r>
            <a:r>
              <a:rPr lang="lt-LT" sz="2000" dirty="0" err="1"/>
              <a:t>Nėrkonori</a:t>
            </a:r>
            <a:r>
              <a:rPr lang="lt-LT" sz="2000" dirty="0"/>
              <a:t>, Padegėlis, </a:t>
            </a:r>
            <a:r>
              <a:rPr lang="lt-LT" sz="2000" dirty="0" err="1"/>
              <a:t>Kasmatė</a:t>
            </a:r>
            <a:r>
              <a:rPr lang="lt-LT" sz="2000" dirty="0"/>
              <a:t>.</a:t>
            </a:r>
          </a:p>
          <a:p>
            <a:r>
              <a:rPr lang="lt-LT" sz="2000" dirty="0"/>
              <a:t>Balio Sruogos garbei Birštone ir </a:t>
            </a:r>
            <a:r>
              <a:rPr lang="lt-LT" sz="2000" dirty="0" err="1"/>
              <a:t>Panėvežyje</a:t>
            </a:r>
            <a:r>
              <a:rPr lang="lt-LT" sz="2000" dirty="0"/>
              <a:t> yra atidengtos skulptūros.</a:t>
            </a:r>
          </a:p>
          <a:p>
            <a:pPr marL="0" indent="0">
              <a:buNone/>
            </a:pPr>
            <a:endParaRPr lang="en-US" sz="1800" dirty="0"/>
          </a:p>
        </p:txBody>
      </p:sp>
    </p:spTree>
    <p:extLst>
      <p:ext uri="{BB962C8B-B14F-4D97-AF65-F5344CB8AC3E}">
        <p14:creationId xmlns:p14="http://schemas.microsoft.com/office/powerpoint/2010/main" val="3039857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729930-B8A4-4E88-8E94-62A9ECD15BA0}"/>
              </a:ext>
            </a:extLst>
          </p:cNvPr>
          <p:cNvSpPr>
            <a:spLocks noGrp="1"/>
          </p:cNvSpPr>
          <p:nvPr>
            <p:ph type="title"/>
          </p:nvPr>
        </p:nvSpPr>
        <p:spPr>
          <a:xfrm>
            <a:off x="6289158" y="803325"/>
            <a:ext cx="5259707" cy="1325563"/>
          </a:xfrm>
        </p:spPr>
        <p:txBody>
          <a:bodyPr>
            <a:normAutofit fontScale="90000"/>
          </a:bodyPr>
          <a:lstStyle/>
          <a:p>
            <a:r>
              <a:rPr lang="lt-LT" dirty="0"/>
              <a:t>Balio Sruogos muziejus Žaliakalnyje, Kaune.</a:t>
            </a:r>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Turinio vietos rezervavimo ženklas 3">
            <a:extLst>
              <a:ext uri="{FF2B5EF4-FFF2-40B4-BE49-F238E27FC236}">
                <a16:creationId xmlns:a16="http://schemas.microsoft.com/office/drawing/2014/main" id="{CB1DAB1E-ABDB-4FDE-B8C9-8608F503910B}"/>
              </a:ext>
            </a:extLst>
          </p:cNvPr>
          <p:cNvPicPr>
            <a:picLocks noChangeAspect="1"/>
          </p:cNvPicPr>
          <p:nvPr/>
        </p:nvPicPr>
        <p:blipFill rotWithShape="1">
          <a:blip r:embed="rId2"/>
          <a:srcRect l="12598" r="8884"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8" name="Content Placeholder 7">
            <a:extLst>
              <a:ext uri="{FF2B5EF4-FFF2-40B4-BE49-F238E27FC236}">
                <a16:creationId xmlns:a16="http://schemas.microsoft.com/office/drawing/2014/main" id="{875D6011-81D1-4CE5-9C23-3CADBFAA22A3}"/>
              </a:ext>
            </a:extLst>
          </p:cNvPr>
          <p:cNvSpPr>
            <a:spLocks noGrp="1"/>
          </p:cNvSpPr>
          <p:nvPr>
            <p:ph idx="1"/>
          </p:nvPr>
        </p:nvSpPr>
        <p:spPr>
          <a:xfrm>
            <a:off x="6289158" y="2279018"/>
            <a:ext cx="5259714" cy="3375920"/>
          </a:xfrm>
        </p:spPr>
        <p:txBody>
          <a:bodyPr anchor="t">
            <a:normAutofit/>
          </a:bodyPr>
          <a:lstStyle/>
          <a:p>
            <a:pPr marL="0" indent="0" algn="just">
              <a:buNone/>
            </a:pPr>
            <a:r>
              <a:rPr lang="lt-LT" sz="2000" dirty="0"/>
              <a:t>Įdomu tai, jog namas pirmiausiai buvo pastatytas Žemaitijoje, V. Sruogienės tėvo Kazimiero Daugirdo valdoje. Tačiau išardyto namo dalys geležinkeliu atgabentos į Kauną ir jis suręstas iš naujo. 1938 m. namo statyba buvo baigta ir Sruogų šeima įsikėlė čia gyventi. </a:t>
            </a:r>
            <a:endParaRPr lang="en-US" sz="2000" dirty="0"/>
          </a:p>
        </p:txBody>
      </p:sp>
    </p:spTree>
    <p:extLst>
      <p:ext uri="{BB962C8B-B14F-4D97-AF65-F5344CB8AC3E}">
        <p14:creationId xmlns:p14="http://schemas.microsoft.com/office/powerpoint/2010/main" val="37908506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A3C47C2-33A2-44B2-BEAB-FEB679075C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DF5972F5-0BFE-43BD-B028-229CA292ACE4}"/>
              </a:ext>
            </a:extLst>
          </p:cNvPr>
          <p:cNvSpPr>
            <a:spLocks noGrp="1"/>
          </p:cNvSpPr>
          <p:nvPr>
            <p:ph type="title"/>
          </p:nvPr>
        </p:nvSpPr>
        <p:spPr>
          <a:xfrm>
            <a:off x="804672" y="962246"/>
            <a:ext cx="6437700" cy="2611967"/>
          </a:xfrm>
        </p:spPr>
        <p:txBody>
          <a:bodyPr vert="horz" lIns="91440" tIns="45720" rIns="91440" bIns="45720" rtlCol="0" anchor="b">
            <a:normAutofit/>
          </a:bodyPr>
          <a:lstStyle/>
          <a:p>
            <a:r>
              <a:rPr lang="en-US" sz="5400" kern="1200">
                <a:solidFill>
                  <a:schemeClr val="tx1"/>
                </a:solidFill>
                <a:latin typeface="+mj-lt"/>
                <a:ea typeface="+mj-ea"/>
                <a:cs typeface="+mj-cs"/>
              </a:rPr>
              <a:t>Balys Sruoga</a:t>
            </a:r>
          </a:p>
        </p:txBody>
      </p:sp>
      <p:sp>
        <p:nvSpPr>
          <p:cNvPr id="3" name="Turinio vietos rezervavimo ženklas 2">
            <a:extLst>
              <a:ext uri="{FF2B5EF4-FFF2-40B4-BE49-F238E27FC236}">
                <a16:creationId xmlns:a16="http://schemas.microsoft.com/office/drawing/2014/main" id="{F2600542-6115-4B38-8C26-505737BBC0D0}"/>
              </a:ext>
            </a:extLst>
          </p:cNvPr>
          <p:cNvSpPr>
            <a:spLocks noGrp="1"/>
          </p:cNvSpPr>
          <p:nvPr>
            <p:ph idx="1"/>
          </p:nvPr>
        </p:nvSpPr>
        <p:spPr>
          <a:xfrm>
            <a:off x="804672" y="3719618"/>
            <a:ext cx="4167376" cy="1155525"/>
          </a:xfrm>
        </p:spPr>
        <p:txBody>
          <a:bodyPr vert="horz" lIns="91440" tIns="45720" rIns="91440" bIns="45720" rtlCol="0" anchor="t">
            <a:normAutofit/>
          </a:bodyPr>
          <a:lstStyle/>
          <a:p>
            <a:pPr marL="0" indent="0">
              <a:buNone/>
            </a:pPr>
            <a:r>
              <a:rPr lang="en-US" sz="2000" kern="1200">
                <a:solidFill>
                  <a:schemeClr val="tx1"/>
                </a:solidFill>
                <a:latin typeface="+mn-lt"/>
                <a:ea typeface="+mn-ea"/>
                <a:cs typeface="+mn-cs"/>
              </a:rPr>
              <a:t> </a:t>
            </a:r>
            <a:r>
              <a:rPr lang="en-US" sz="2000" i="1" kern="1200">
                <a:solidFill>
                  <a:schemeClr val="tx1"/>
                </a:solidFill>
                <a:latin typeface="+mn-lt"/>
                <a:ea typeface="+mn-ea"/>
                <a:cs typeface="+mn-cs"/>
              </a:rPr>
              <a:t>Lietuvos poetas, prozininkas, dramaturgas, teatrologas, literatūros ir tautosakos tyrinėtojas.</a:t>
            </a:r>
          </a:p>
        </p:txBody>
      </p:sp>
    </p:spTree>
    <p:extLst>
      <p:ext uri="{BB962C8B-B14F-4D97-AF65-F5344CB8AC3E}">
        <p14:creationId xmlns:p14="http://schemas.microsoft.com/office/powerpoint/2010/main" val="689710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62DC4ECC-8F52-4168-9B4C-C3AD9CCCAB3E}"/>
              </a:ext>
            </a:extLst>
          </p:cNvPr>
          <p:cNvSpPr>
            <a:spLocks noGrp="1"/>
          </p:cNvSpPr>
          <p:nvPr>
            <p:ph type="title"/>
          </p:nvPr>
        </p:nvSpPr>
        <p:spPr>
          <a:xfrm>
            <a:off x="841248" y="704850"/>
            <a:ext cx="3785616" cy="2978150"/>
          </a:xfrm>
        </p:spPr>
        <p:txBody>
          <a:bodyPr anchor="b">
            <a:normAutofit/>
          </a:bodyPr>
          <a:lstStyle/>
          <a:p>
            <a:r>
              <a:rPr lang="lt-LT" dirty="0"/>
              <a:t>Biografija</a:t>
            </a:r>
            <a:endParaRPr lang="lt-LT"/>
          </a:p>
        </p:txBody>
      </p:sp>
      <p:sp>
        <p:nvSpPr>
          <p:cNvPr id="3" name="Turinio vietos rezervavimo ženklas 2">
            <a:extLst>
              <a:ext uri="{FF2B5EF4-FFF2-40B4-BE49-F238E27FC236}">
                <a16:creationId xmlns:a16="http://schemas.microsoft.com/office/drawing/2014/main" id="{A4757CD2-611D-4E20-BBF7-3C5F0D5CC58F}"/>
              </a:ext>
            </a:extLst>
          </p:cNvPr>
          <p:cNvSpPr>
            <a:spLocks noGrp="1"/>
          </p:cNvSpPr>
          <p:nvPr>
            <p:ph idx="1"/>
          </p:nvPr>
        </p:nvSpPr>
        <p:spPr>
          <a:xfrm>
            <a:off x="6038850" y="704850"/>
            <a:ext cx="5314950" cy="5251450"/>
          </a:xfrm>
        </p:spPr>
        <p:txBody>
          <a:bodyPr anchor="ctr">
            <a:normAutofit/>
          </a:bodyPr>
          <a:lstStyle/>
          <a:p>
            <a:r>
              <a:rPr lang="lt-LT" sz="2100">
                <a:solidFill>
                  <a:schemeClr val="bg1"/>
                </a:solidFill>
              </a:rPr>
              <a:t>Gimė 1896 m. vasario 2 d. Baibokuose, Vabalninko valsčius.</a:t>
            </a:r>
          </a:p>
          <a:p>
            <a:r>
              <a:rPr lang="lt-LT" sz="2100">
                <a:solidFill>
                  <a:schemeClr val="bg1"/>
                </a:solidFill>
              </a:rPr>
              <a:t>Gimė turtingų ūkininkų šeimoje. Nuo 1903 m. spalio mėn. mokėsi Vabalninko parapinėje mokykloje, 1906–1914 m. – Panevėžio realinėje gimnazijoje. Priklausė kairiųjų moksleivių draugijai – aušrininkams, tapo jų lyderiu.</a:t>
            </a:r>
          </a:p>
          <a:p>
            <a:r>
              <a:rPr lang="lt-LT" sz="2100">
                <a:solidFill>
                  <a:schemeClr val="bg1"/>
                </a:solidFill>
              </a:rPr>
              <a:t>1914 m. įstojo į Petrogrado miškų institutą. 1915 m. perėjo į Petrogrado imperatoriškojo universiteto Istorijos-filologijos fakultetą. 1916 m. perėjo į Maskvos universiteto Istorijos-filologijos fakultetą studijuoti literatūros. 1918 m. dėl suirutės ir bado po bolševikų Spalio perversmo nebaigęs studijų grįžo į Lietuvą.</a:t>
            </a:r>
          </a:p>
          <a:p>
            <a:pPr marL="0" indent="0">
              <a:buNone/>
            </a:pPr>
            <a:endParaRPr lang="lt-LT" sz="2100">
              <a:solidFill>
                <a:schemeClr val="bg1"/>
              </a:solidFill>
            </a:endParaRPr>
          </a:p>
        </p:txBody>
      </p:sp>
    </p:spTree>
    <p:extLst>
      <p:ext uri="{BB962C8B-B14F-4D97-AF65-F5344CB8AC3E}">
        <p14:creationId xmlns:p14="http://schemas.microsoft.com/office/powerpoint/2010/main" val="3791777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8AD39825-EB62-492A-A68D-C14A44B4BE62}"/>
              </a:ext>
            </a:extLst>
          </p:cNvPr>
          <p:cNvSpPr>
            <a:spLocks noGrp="1"/>
          </p:cNvSpPr>
          <p:nvPr>
            <p:ph type="title"/>
          </p:nvPr>
        </p:nvSpPr>
        <p:spPr>
          <a:xfrm>
            <a:off x="841248" y="704850"/>
            <a:ext cx="3785616" cy="2978150"/>
          </a:xfrm>
        </p:spPr>
        <p:txBody>
          <a:bodyPr anchor="b">
            <a:normAutofit/>
          </a:bodyPr>
          <a:lstStyle/>
          <a:p>
            <a:endParaRPr lang="lt-LT"/>
          </a:p>
        </p:txBody>
      </p:sp>
      <p:sp>
        <p:nvSpPr>
          <p:cNvPr id="3" name="Turinio vietos rezervavimo ženklas 2">
            <a:extLst>
              <a:ext uri="{FF2B5EF4-FFF2-40B4-BE49-F238E27FC236}">
                <a16:creationId xmlns:a16="http://schemas.microsoft.com/office/drawing/2014/main" id="{A8E61E33-C7EC-4E59-AC71-3B237CD09327}"/>
              </a:ext>
            </a:extLst>
          </p:cNvPr>
          <p:cNvSpPr>
            <a:spLocks noGrp="1"/>
          </p:cNvSpPr>
          <p:nvPr>
            <p:ph idx="1"/>
          </p:nvPr>
        </p:nvSpPr>
        <p:spPr>
          <a:xfrm>
            <a:off x="6038850" y="704850"/>
            <a:ext cx="5314950" cy="5251450"/>
          </a:xfrm>
        </p:spPr>
        <p:txBody>
          <a:bodyPr anchor="ctr">
            <a:normAutofit/>
          </a:bodyPr>
          <a:lstStyle/>
          <a:p>
            <a:r>
              <a:rPr lang="it-IT" sz="2100">
                <a:solidFill>
                  <a:schemeClr val="bg1"/>
                </a:solidFill>
              </a:rPr>
              <a:t>Dirbo spaudos biure, 1920–1923 m. dienraščio „Lietuva“ redaktorius.</a:t>
            </a:r>
            <a:endParaRPr lang="lt-LT" sz="2100">
              <a:solidFill>
                <a:schemeClr val="bg1"/>
              </a:solidFill>
            </a:endParaRPr>
          </a:p>
          <a:p>
            <a:r>
              <a:rPr lang="lt-LT" sz="2100">
                <a:solidFill>
                  <a:schemeClr val="bg1"/>
                </a:solidFill>
              </a:rPr>
              <a:t>1940–43 ir nuo 1945 Vilniaus universitete, vadovavo slavistikos ir teatro seminarams; profesorius (1932). 1937 įkūrė Akademinę teatro studiją. Dalyvavo Lietuvių meno kūrėjų draugijos, Lietuvių rašytojų draugijos, Vilkolakio teatro, Valstybės teatro, Jaunųjų teatro veikloje.</a:t>
            </a:r>
          </a:p>
          <a:p>
            <a:r>
              <a:rPr lang="lt-LT" sz="2100">
                <a:solidFill>
                  <a:schemeClr val="bg1"/>
                </a:solidFill>
              </a:rPr>
              <a:t>1943 nacių suimtas ir ištremtas į Štuthofo koncentracijos stovyklą. 1945 grįžo į Lietuvą.</a:t>
            </a:r>
          </a:p>
        </p:txBody>
      </p:sp>
    </p:spTree>
    <p:extLst>
      <p:ext uri="{BB962C8B-B14F-4D97-AF65-F5344CB8AC3E}">
        <p14:creationId xmlns:p14="http://schemas.microsoft.com/office/powerpoint/2010/main" val="28418972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7A430AEB-6698-4998-9E92-EC1C04E1C504}"/>
              </a:ext>
            </a:extLst>
          </p:cNvPr>
          <p:cNvSpPr>
            <a:spLocks noGrp="1"/>
          </p:cNvSpPr>
          <p:nvPr>
            <p:ph type="title"/>
          </p:nvPr>
        </p:nvSpPr>
        <p:spPr>
          <a:xfrm>
            <a:off x="841248" y="704850"/>
            <a:ext cx="3785616" cy="2978150"/>
          </a:xfrm>
        </p:spPr>
        <p:txBody>
          <a:bodyPr anchor="b">
            <a:normAutofit/>
          </a:bodyPr>
          <a:lstStyle/>
          <a:p>
            <a:r>
              <a:rPr lang="lt-LT" dirty="0"/>
              <a:t>Kūryba</a:t>
            </a:r>
          </a:p>
        </p:txBody>
      </p:sp>
      <p:sp>
        <p:nvSpPr>
          <p:cNvPr id="3" name="Turinio vietos rezervavimo ženklas 2">
            <a:extLst>
              <a:ext uri="{FF2B5EF4-FFF2-40B4-BE49-F238E27FC236}">
                <a16:creationId xmlns:a16="http://schemas.microsoft.com/office/drawing/2014/main" id="{4D2BDCF5-8842-4DA2-8076-21F60D96C2E6}"/>
              </a:ext>
            </a:extLst>
          </p:cNvPr>
          <p:cNvSpPr>
            <a:spLocks noGrp="1"/>
          </p:cNvSpPr>
          <p:nvPr>
            <p:ph idx="1"/>
          </p:nvPr>
        </p:nvSpPr>
        <p:spPr>
          <a:xfrm>
            <a:off x="6038850" y="704850"/>
            <a:ext cx="5314950" cy="5251450"/>
          </a:xfrm>
        </p:spPr>
        <p:txBody>
          <a:bodyPr anchor="ctr">
            <a:normAutofit/>
          </a:bodyPr>
          <a:lstStyle/>
          <a:p>
            <a:pPr marL="0" indent="0">
              <a:buNone/>
            </a:pPr>
            <a:r>
              <a:rPr lang="lt-LT" sz="2100">
                <a:solidFill>
                  <a:schemeClr val="bg1"/>
                </a:solidFill>
              </a:rPr>
              <a:t>Ankstyvieji periodikoje spausdinti eilėraščiai imituoja Maironio kūrybą ir liaudies dainų poetiką. Legendinio siužeto poemose Deivė iš ežero (1919), Jūrūnas (1922) vaizduojama žmonių kova su dievais dėl laisvės. Poezijos rinkiniuose Saulė ir smiltys (1920), Dievų takais (1923) vyrauja individuali problematika, noras sukurti ką nors nauja. Eilėraščiai improvizaciniai, asociatyvūs, grindžiami muzikiniu skambesiu, trumpalaike nuotaika, perteikia beribiškumo, laisvės, gamtos gaivalingumo įspūdį, pagal simbolizmo tradiciją sugrupuoti į ciklus. </a:t>
            </a:r>
          </a:p>
          <a:p>
            <a:pPr marL="0" indent="0">
              <a:buNone/>
            </a:pPr>
            <a:r>
              <a:rPr lang="lt-LT" sz="2100">
                <a:solidFill>
                  <a:schemeClr val="bg1"/>
                </a:solidFill>
              </a:rPr>
              <a:t>Žymiausi kūriniai – „Milžinų paunksmė“, „Dievų miškas“.</a:t>
            </a:r>
          </a:p>
        </p:txBody>
      </p:sp>
    </p:spTree>
    <p:extLst>
      <p:ext uri="{BB962C8B-B14F-4D97-AF65-F5344CB8AC3E}">
        <p14:creationId xmlns:p14="http://schemas.microsoft.com/office/powerpoint/2010/main" val="2880798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EC5E2604-B437-468B-9136-237EAEE85F9A}"/>
              </a:ext>
            </a:extLst>
          </p:cNvPr>
          <p:cNvSpPr>
            <a:spLocks noGrp="1"/>
          </p:cNvSpPr>
          <p:nvPr>
            <p:ph type="title"/>
          </p:nvPr>
        </p:nvSpPr>
        <p:spPr>
          <a:xfrm>
            <a:off x="841248" y="704850"/>
            <a:ext cx="3785616" cy="2978150"/>
          </a:xfrm>
        </p:spPr>
        <p:txBody>
          <a:bodyPr anchor="b">
            <a:normAutofit/>
          </a:bodyPr>
          <a:lstStyle/>
          <a:p>
            <a:r>
              <a:rPr lang="lt-LT" dirty="0"/>
              <a:t>„Milžino paunksmė“</a:t>
            </a:r>
          </a:p>
        </p:txBody>
      </p:sp>
      <p:sp>
        <p:nvSpPr>
          <p:cNvPr id="3" name="Turinio vietos rezervavimo ženklas 2">
            <a:extLst>
              <a:ext uri="{FF2B5EF4-FFF2-40B4-BE49-F238E27FC236}">
                <a16:creationId xmlns:a16="http://schemas.microsoft.com/office/drawing/2014/main" id="{B07C657B-08A4-48E8-BF67-758411593FEB}"/>
              </a:ext>
            </a:extLst>
          </p:cNvPr>
          <p:cNvSpPr>
            <a:spLocks noGrp="1"/>
          </p:cNvSpPr>
          <p:nvPr>
            <p:ph idx="1"/>
          </p:nvPr>
        </p:nvSpPr>
        <p:spPr>
          <a:xfrm>
            <a:off x="6038850" y="704850"/>
            <a:ext cx="5314950" cy="5251450"/>
          </a:xfrm>
        </p:spPr>
        <p:txBody>
          <a:bodyPr anchor="ctr">
            <a:normAutofit/>
          </a:bodyPr>
          <a:lstStyle/>
          <a:p>
            <a:pPr marL="0" indent="0">
              <a:buNone/>
            </a:pPr>
            <a:r>
              <a:rPr lang="lt-LT" sz="2100">
                <a:solidFill>
                  <a:schemeClr val="bg1"/>
                </a:solidFill>
              </a:rPr>
              <a:t>„Milžino paunksmė“, rašyta Vytauto Didžiojo 500 mirties metinių proga skelbtam literatūros konkursui. Pagrindinis šios dramos herojus – Jogaila, kurio santykis su Vytautu išsakytas dramos pavadinimu Daugeliu atžvilgiu Jogaila iškyla kaip neherojiškas veikėjas, savo žmogiškas ribas suvokiantis karalius užkurys, trokštantis ramybės. Tokia herojaus traktuote B. Sruoga atnaujino lietuvių istorinės poetinės dramos tradicijas.</a:t>
            </a:r>
          </a:p>
        </p:txBody>
      </p:sp>
    </p:spTree>
    <p:extLst>
      <p:ext uri="{BB962C8B-B14F-4D97-AF65-F5344CB8AC3E}">
        <p14:creationId xmlns:p14="http://schemas.microsoft.com/office/powerpoint/2010/main" val="2680201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7810B9C-22A2-4C2A-9241-B1488B56A6CE}"/>
              </a:ext>
            </a:extLst>
          </p:cNvPr>
          <p:cNvSpPr>
            <a:spLocks noGrp="1"/>
          </p:cNvSpPr>
          <p:nvPr>
            <p:ph type="title"/>
          </p:nvPr>
        </p:nvSpPr>
        <p:spPr>
          <a:xfrm>
            <a:off x="7464614" y="1783959"/>
            <a:ext cx="4087306" cy="2889114"/>
          </a:xfrm>
        </p:spPr>
        <p:txBody>
          <a:bodyPr vert="horz" lIns="91440" tIns="45720" rIns="91440" bIns="45720" rtlCol="0" anchor="b">
            <a:normAutofit/>
          </a:bodyPr>
          <a:lstStyle/>
          <a:p>
            <a:endParaRPr lang="en-US" sz="54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urinio vietos rezervavimo ženklas 3" descr="Balys Sruoga - Milžino paunksmė. Terra, 1954m. - JUODAS ŠUO – Juodas šuo">
            <a:extLst>
              <a:ext uri="{FF2B5EF4-FFF2-40B4-BE49-F238E27FC236}">
                <a16:creationId xmlns:a16="http://schemas.microsoft.com/office/drawing/2014/main" id="{3EE94389-80AA-4FD7-90A8-45B6B6B6338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6733" r="1" b="4234"/>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3119487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0AB328FB-C58B-44A0-A47D-66D69593F3C2}"/>
              </a:ext>
            </a:extLst>
          </p:cNvPr>
          <p:cNvSpPr>
            <a:spLocks noGrp="1"/>
          </p:cNvSpPr>
          <p:nvPr>
            <p:ph type="title"/>
          </p:nvPr>
        </p:nvSpPr>
        <p:spPr>
          <a:xfrm>
            <a:off x="838200" y="365126"/>
            <a:ext cx="7757694" cy="1288238"/>
          </a:xfrm>
        </p:spPr>
        <p:txBody>
          <a:bodyPr anchor="b">
            <a:normAutofit/>
          </a:bodyPr>
          <a:lstStyle/>
          <a:p>
            <a:r>
              <a:rPr lang="lt-LT" dirty="0"/>
              <a:t>„Dievų miškas“</a:t>
            </a:r>
          </a:p>
        </p:txBody>
      </p:sp>
      <p:sp>
        <p:nvSpPr>
          <p:cNvPr id="3" name="Turinio vietos rezervavimo ženklas 2">
            <a:extLst>
              <a:ext uri="{FF2B5EF4-FFF2-40B4-BE49-F238E27FC236}">
                <a16:creationId xmlns:a16="http://schemas.microsoft.com/office/drawing/2014/main" id="{DBC8A7E1-B96F-430F-A2FE-2F92C4C8997A}"/>
              </a:ext>
            </a:extLst>
          </p:cNvPr>
          <p:cNvSpPr>
            <a:spLocks noGrp="1"/>
          </p:cNvSpPr>
          <p:nvPr>
            <p:ph idx="1"/>
          </p:nvPr>
        </p:nvSpPr>
        <p:spPr>
          <a:xfrm>
            <a:off x="838198" y="1956390"/>
            <a:ext cx="7322290" cy="3907465"/>
          </a:xfrm>
        </p:spPr>
        <p:txBody>
          <a:bodyPr anchor="t">
            <a:normAutofit/>
          </a:bodyPr>
          <a:lstStyle/>
          <a:p>
            <a:pPr marL="0" indent="0">
              <a:buNone/>
            </a:pPr>
            <a:r>
              <a:rPr lang="lt-LT" sz="2200">
                <a:effectLst/>
                <a:ea typeface="Calibri" panose="020F0502020204030204" pitchFamily="34" charset="0"/>
                <a:cs typeface="Times New Roman" panose="02020603050405020304" pitchFamily="18" charset="0"/>
              </a:rPr>
              <a:t>Reikšmingiausias prozos veikalas – beletrizuotų atsiminimų knyga „Dievų miškas“ parašyta grįžus iš koncentracijos stovyklos. Ji išsiskiria ironišku pasakojimo tonu, giliomis kultūrologinėmis įžvalgomis, atsiribojimu nuo asmeninių ir grupinių išgyvenimų. Juokas, būdingas visai rašytojo kūrybai, čia įgyja grotesko, juodojo humoro atspalvį ir kuria absurdiško pasaulio vaizdą. Šis nužmogėjimo, civilizacijos nuopuolio motyvas (lageris knygos pradžioje pristatomas kaip kurortas, vokiečių kultūra – kaip pereinanti nuo baroko prie barako) ir nedemonstratyviai stoiška B. Sruogos laikysena suartina Dievų mišką su Vakarų egzistencializmo literatūra.</a:t>
            </a:r>
          </a:p>
          <a:p>
            <a:endParaRPr lang="lt-LT" sz="2200"/>
          </a:p>
        </p:txBody>
      </p:sp>
    </p:spTree>
    <p:extLst>
      <p:ext uri="{BB962C8B-B14F-4D97-AF65-F5344CB8AC3E}">
        <p14:creationId xmlns:p14="http://schemas.microsoft.com/office/powerpoint/2010/main" val="15211376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49E2659-C029-449C-83D0-1B9116EF2170}"/>
              </a:ext>
            </a:extLst>
          </p:cNvPr>
          <p:cNvSpPr>
            <a:spLocks noGrp="1"/>
          </p:cNvSpPr>
          <p:nvPr>
            <p:ph type="title"/>
          </p:nvPr>
        </p:nvSpPr>
        <p:spPr>
          <a:xfrm>
            <a:off x="7464614" y="1783959"/>
            <a:ext cx="4087306" cy="2889114"/>
          </a:xfrm>
        </p:spPr>
        <p:txBody>
          <a:bodyPr vert="horz" lIns="91440" tIns="45720" rIns="91440" bIns="45720" rtlCol="0" anchor="b">
            <a:normAutofit/>
          </a:bodyPr>
          <a:lstStyle/>
          <a:p>
            <a:endParaRPr lang="en-US" sz="54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urinio vietos rezervavimo ženklas 3" descr="Peržiūra - LIMIS">
            <a:extLst>
              <a:ext uri="{FF2B5EF4-FFF2-40B4-BE49-F238E27FC236}">
                <a16:creationId xmlns:a16="http://schemas.microsoft.com/office/drawing/2014/main" id="{EE6067A6-4C3C-4F79-B2FF-99146AEF149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9566" r="-1" b="23351"/>
          <a:stretch/>
        </p:blipFill>
        <p:spPr bwMode="auto">
          <a:xfrm>
            <a:off x="0" y="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19465347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532</Words>
  <Application>Microsoft Office PowerPoint</Application>
  <PresentationFormat>Plačiaekranė</PresentationFormat>
  <Paragraphs>22</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Calibri</vt:lpstr>
      <vt:lpstr>Calibri Light</vt:lpstr>
      <vt:lpstr>Times New Roman</vt:lpstr>
      <vt:lpstr>„Office“ tema</vt:lpstr>
      <vt:lpstr>Baliui Sruogai – 125</vt:lpstr>
      <vt:lpstr>Balys Sruoga</vt:lpstr>
      <vt:lpstr>Biografija</vt:lpstr>
      <vt:lpstr>„PowerPoint“ pateiktis</vt:lpstr>
      <vt:lpstr>Kūryba</vt:lpstr>
      <vt:lpstr>„Milžino paunksmė“</vt:lpstr>
      <vt:lpstr>„PowerPoint“ pateiktis</vt:lpstr>
      <vt:lpstr>„Dievų miškas“</vt:lpstr>
      <vt:lpstr>„PowerPoint“ pateiktis</vt:lpstr>
      <vt:lpstr>Ar žinojai kad? </vt:lpstr>
      <vt:lpstr>Balio Sruogos muziejus Žaliakalnyje, Kaune.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Baliui Sruogai – 125.</dc:title>
  <dc:creator>inga.grodeckiene@gmail.com</dc:creator>
  <cp:lastModifiedBy>user</cp:lastModifiedBy>
  <cp:revision>2</cp:revision>
  <dcterms:created xsi:type="dcterms:W3CDTF">2021-02-02T07:15:37Z</dcterms:created>
  <dcterms:modified xsi:type="dcterms:W3CDTF">2021-02-03T06:50:41Z</dcterms:modified>
</cp:coreProperties>
</file>